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6" r:id="rId3"/>
    <p:sldId id="262" r:id="rId4"/>
    <p:sldId id="258" r:id="rId5"/>
    <p:sldId id="259" r:id="rId6"/>
    <p:sldId id="260" r:id="rId7"/>
    <p:sldId id="261" r:id="rId8"/>
    <p:sldId id="263" r:id="rId9"/>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996" autoAdjust="0"/>
    <p:restoredTop sz="94660"/>
  </p:normalViewPr>
  <p:slideViewPr>
    <p:cSldViewPr snapToGrid="0">
      <p:cViewPr varScale="1">
        <p:scale>
          <a:sx n="101" d="100"/>
          <a:sy n="101" d="100"/>
        </p:scale>
        <p:origin x="912" y="10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217C986-C205-CD5B-0539-46B777782593}"/>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21BD5535-20EF-C3E1-BD67-0D2636D5D58E}"/>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21C2D9F8-39D2-1FE7-AB47-B13A3B48C28D}"/>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5" name="フッター プレースホルダー 4">
            <a:extLst>
              <a:ext uri="{FF2B5EF4-FFF2-40B4-BE49-F238E27FC236}">
                <a16:creationId xmlns:a16="http://schemas.microsoft.com/office/drawing/2014/main" id="{28344480-FE53-F9C7-DE5A-3A8DA64271F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20A5A025-6803-294C-12A5-ABA925691D01}"/>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6070461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1EFD35A-7572-4F03-865D-44FA62190708}"/>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C5C088F6-EEA8-E694-C2D5-2DEE9EED5789}"/>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4F6DD8DE-7E4C-BB27-8BC3-8B1AEC85FF16}"/>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5" name="フッター プレースホルダー 4">
            <a:extLst>
              <a:ext uri="{FF2B5EF4-FFF2-40B4-BE49-F238E27FC236}">
                <a16:creationId xmlns:a16="http://schemas.microsoft.com/office/drawing/2014/main" id="{2B9FC50F-CBA3-B5C6-FAC0-1282057D0836}"/>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AE08D594-F2E3-5848-418C-44DFFDF28342}"/>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266307781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6D1B74F1-2104-8E61-CC2A-6AEE984EEC73}"/>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6984E093-B430-3AD3-E54F-129DFB3D0AC8}"/>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A0B012EF-9CD4-CD92-4AEB-211F07959933}"/>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5" name="フッター プレースホルダー 4">
            <a:extLst>
              <a:ext uri="{FF2B5EF4-FFF2-40B4-BE49-F238E27FC236}">
                <a16:creationId xmlns:a16="http://schemas.microsoft.com/office/drawing/2014/main" id="{C5BD79B3-6411-6394-38D5-F40EA3D3FC30}"/>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A1AAB4CC-5C27-B6BD-D906-4858181207C2}"/>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389002984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76C6B6F-1586-A5DF-28FB-9F563AA01F59}"/>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2451DDCE-A317-6670-DB22-07ABEFB91591}"/>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1DF99B23-06C1-DEFC-8F01-78299D006347}"/>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5" name="フッター プレースホルダー 4">
            <a:extLst>
              <a:ext uri="{FF2B5EF4-FFF2-40B4-BE49-F238E27FC236}">
                <a16:creationId xmlns:a16="http://schemas.microsoft.com/office/drawing/2014/main" id="{933D288F-DBC2-84C4-C346-62B57387184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25B8180E-AF0E-B70D-5CBD-5C2DDA7243FC}"/>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7877061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B649D69-14A8-7EB8-245F-1C6C80715217}"/>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C3BB0A07-A347-4D7B-908E-4B0050CC4E60}"/>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FA87B77C-3D77-1318-3C7B-633E7BFE939E}"/>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5" name="フッター プレースホルダー 4">
            <a:extLst>
              <a:ext uri="{FF2B5EF4-FFF2-40B4-BE49-F238E27FC236}">
                <a16:creationId xmlns:a16="http://schemas.microsoft.com/office/drawing/2014/main" id="{4E762C5A-C6A1-9E67-2A71-805A4820154B}"/>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020A4BB7-52C5-48E4-3BE5-FAC455A0B609}"/>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32279582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183A546-044B-3B2D-619F-745A1DC236CB}"/>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B829837A-C64E-7D71-D271-EDC09BD9E13B}"/>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C841481D-AABB-BA98-092B-596C51574A19}"/>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E3D38EB3-7DBD-AA8B-EF5A-9CCE9FC9997B}"/>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6" name="フッター プレースホルダー 5">
            <a:extLst>
              <a:ext uri="{FF2B5EF4-FFF2-40B4-BE49-F238E27FC236}">
                <a16:creationId xmlns:a16="http://schemas.microsoft.com/office/drawing/2014/main" id="{6539DABD-E3AA-0E7B-7629-1347A17A2532}"/>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8AA242DC-78E6-27E3-C451-C6224747E1D2}"/>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19090983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FFDCA35-8339-FF83-573A-93A8BA4ACF6C}"/>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DFEC24DA-7E7A-D06A-0795-9DC354BDD1A6}"/>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D0B9307B-6A32-42FD-DA30-6AAEA7066E7A}"/>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24B97A26-DE22-B8C0-34E0-D4C35C4F9BE7}"/>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2AFA7A6E-8461-D4F9-3A33-5F9DF93D8773}"/>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610E4E40-B1F2-BD3C-C346-569651CC68D8}"/>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8" name="フッター プレースホルダー 7">
            <a:extLst>
              <a:ext uri="{FF2B5EF4-FFF2-40B4-BE49-F238E27FC236}">
                <a16:creationId xmlns:a16="http://schemas.microsoft.com/office/drawing/2014/main" id="{2210E882-5C91-AF6F-70B6-CC1C1104D582}"/>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6DBF6BB8-7278-A718-F169-F50B9D17E829}"/>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124069373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4850BD1-C676-4999-4863-1A129AD2AF8C}"/>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07C7B057-6D12-7944-5BA0-E735C0D14112}"/>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4" name="フッター プレースホルダー 3">
            <a:extLst>
              <a:ext uri="{FF2B5EF4-FFF2-40B4-BE49-F238E27FC236}">
                <a16:creationId xmlns:a16="http://schemas.microsoft.com/office/drawing/2014/main" id="{2641BF27-5B01-5EC8-37ED-3C46383AFB1D}"/>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12EBF892-72B1-B992-9EC5-1B5793F65839}"/>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399232343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68D2D1A8-25AD-632A-D391-A454A2F791CA}"/>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3" name="フッター プレースホルダー 2">
            <a:extLst>
              <a:ext uri="{FF2B5EF4-FFF2-40B4-BE49-F238E27FC236}">
                <a16:creationId xmlns:a16="http://schemas.microsoft.com/office/drawing/2014/main" id="{E8310E64-1D7C-666D-2F24-E899991F4EC4}"/>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F9CFC981-A69D-A092-7887-26F8C86A8824}"/>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388434794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593EA9D-FA0E-41FA-0836-7C5BCDC41023}"/>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A592DB51-D274-E58C-626D-85692B68E1C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E171EC93-F40C-DC18-B488-481B604DF8D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816E4362-F183-F3D0-3801-2F428B3201AF}"/>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6" name="フッター プレースホルダー 5">
            <a:extLst>
              <a:ext uri="{FF2B5EF4-FFF2-40B4-BE49-F238E27FC236}">
                <a16:creationId xmlns:a16="http://schemas.microsoft.com/office/drawing/2014/main" id="{44A9DD5D-F96A-B321-BF29-0687A9E3FF44}"/>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FB452911-EB52-79A0-CDE4-3EF0141645FD}"/>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119354334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2C4B952-A6CE-71E3-62BA-F77A15FF4119}"/>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79B86704-D6B6-39F2-71F2-3703F6C410B6}"/>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FFECD816-580E-2118-427D-0B280D2EC63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9471061E-B5AD-F551-2C3B-62D9B1D4C18F}"/>
              </a:ext>
            </a:extLst>
          </p:cNvPr>
          <p:cNvSpPr>
            <a:spLocks noGrp="1"/>
          </p:cNvSpPr>
          <p:nvPr>
            <p:ph type="dt" sz="half" idx="10"/>
          </p:nvPr>
        </p:nvSpPr>
        <p:spPr/>
        <p:txBody>
          <a:bodyPr/>
          <a:lstStyle/>
          <a:p>
            <a:fld id="{80667B4A-7D94-4922-8E90-FFAD1D33F07D}" type="datetimeFigureOut">
              <a:rPr kumimoji="1" lang="ja-JP" altLang="en-US" smtClean="0"/>
              <a:t>2024/6/12</a:t>
            </a:fld>
            <a:endParaRPr kumimoji="1" lang="ja-JP" altLang="en-US"/>
          </a:p>
        </p:txBody>
      </p:sp>
      <p:sp>
        <p:nvSpPr>
          <p:cNvPr id="6" name="フッター プレースホルダー 5">
            <a:extLst>
              <a:ext uri="{FF2B5EF4-FFF2-40B4-BE49-F238E27FC236}">
                <a16:creationId xmlns:a16="http://schemas.microsoft.com/office/drawing/2014/main" id="{C7A6645B-240B-D06B-57F6-997F2BD63188}"/>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1A74C54B-4C5C-9EE6-C0FB-528D4DB286D3}"/>
              </a:ext>
            </a:extLst>
          </p:cNvPr>
          <p:cNvSpPr>
            <a:spLocks noGrp="1"/>
          </p:cNvSpPr>
          <p:nvPr>
            <p:ph type="sldNum" sz="quarter" idx="12"/>
          </p:nvPr>
        </p:nvSpPr>
        <p:spPr/>
        <p:txBody>
          <a:body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150138853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5C289917-84E2-3862-E2AE-CAED002DE78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54704A9B-B14B-30A1-0EC9-66CB08037B6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09BC8DED-67E2-7F5F-C24C-AE04CB8EE429}"/>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80667B4A-7D94-4922-8E90-FFAD1D33F07D}" type="datetimeFigureOut">
              <a:rPr kumimoji="1" lang="ja-JP" altLang="en-US" smtClean="0"/>
              <a:t>2024/6/12</a:t>
            </a:fld>
            <a:endParaRPr kumimoji="1" lang="ja-JP" altLang="en-US"/>
          </a:p>
        </p:txBody>
      </p:sp>
      <p:sp>
        <p:nvSpPr>
          <p:cNvPr id="5" name="フッター プレースホルダー 4">
            <a:extLst>
              <a:ext uri="{FF2B5EF4-FFF2-40B4-BE49-F238E27FC236}">
                <a16:creationId xmlns:a16="http://schemas.microsoft.com/office/drawing/2014/main" id="{7A0D7906-AE17-667B-C5B1-1471FDFE0613}"/>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F671D788-D15D-2A3D-7FFB-2D7716D49936}"/>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B7231795-5627-433A-931A-11AEC26DBDF0}" type="slidenum">
              <a:rPr kumimoji="1" lang="ja-JP" altLang="en-US" smtClean="0"/>
              <a:t>‹#›</a:t>
            </a:fld>
            <a:endParaRPr kumimoji="1" lang="ja-JP" altLang="en-US"/>
          </a:p>
        </p:txBody>
      </p:sp>
    </p:spTree>
    <p:extLst>
      <p:ext uri="{BB962C8B-B14F-4D97-AF65-F5344CB8AC3E}">
        <p14:creationId xmlns:p14="http://schemas.microsoft.com/office/powerpoint/2010/main" val="210153819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 name="グループ化 4">
            <a:extLst>
              <a:ext uri="{FF2B5EF4-FFF2-40B4-BE49-F238E27FC236}">
                <a16:creationId xmlns:a16="http://schemas.microsoft.com/office/drawing/2014/main" id="{5A0ED342-8FF1-107E-07B0-C4A672ECD21A}"/>
              </a:ext>
            </a:extLst>
          </p:cNvPr>
          <p:cNvGrpSpPr/>
          <p:nvPr/>
        </p:nvGrpSpPr>
        <p:grpSpPr>
          <a:xfrm>
            <a:off x="198474" y="743497"/>
            <a:ext cx="11637926" cy="1197241"/>
            <a:chOff x="81000" y="875855"/>
            <a:chExt cx="7030317" cy="257142"/>
          </a:xfrm>
        </p:grpSpPr>
        <p:sp>
          <p:nvSpPr>
            <p:cNvPr id="6" name="正方形/長方形 5">
              <a:extLst>
                <a:ext uri="{FF2B5EF4-FFF2-40B4-BE49-F238E27FC236}">
                  <a16:creationId xmlns:a16="http://schemas.microsoft.com/office/drawing/2014/main" id="{B30B6318-7117-62CE-8D8E-0BBF3D7363F5}"/>
                </a:ext>
              </a:extLst>
            </p:cNvPr>
            <p:cNvSpPr/>
            <p:nvPr/>
          </p:nvSpPr>
          <p:spPr>
            <a:xfrm>
              <a:off x="1635771" y="875855"/>
              <a:ext cx="5475546" cy="257141"/>
            </a:xfrm>
            <a:prstGeom prst="rect">
              <a:avLst/>
            </a:prstGeom>
            <a:solidFill>
              <a:schemeClr val="bg1"/>
            </a:solidFill>
            <a:ln>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28016" tIns="64008" rIns="128016" bIns="64008" numCol="1" spcCol="0" rtlCol="0" fromWordArt="0" anchor="ctr" anchorCtr="0" forceAA="0" compatLnSpc="1">
              <a:prstTxWarp prst="textNoShape">
                <a:avLst/>
              </a:prstTxWarp>
              <a:noAutofit/>
            </a:bodyPr>
            <a:lstStyle/>
            <a:p>
              <a:r>
                <a:rPr kumimoji="1" lang="ja-JP" altLang="en-US" sz="1600" dirty="0">
                  <a:solidFill>
                    <a:schemeClr val="tx1"/>
                  </a:solidFill>
                  <a:latin typeface="メイリオ" panose="020B0604030504040204" pitchFamily="50" charset="-128"/>
                  <a:ea typeface="メイリオ" panose="020B0604030504040204" pitchFamily="50" charset="-128"/>
                </a:rPr>
                <a:t>環境保全研究費補助金</a:t>
              </a:r>
            </a:p>
            <a:p>
              <a:r>
                <a:rPr kumimoji="1" lang="ja-JP" altLang="en-US" sz="1600" dirty="0">
                  <a:solidFill>
                    <a:schemeClr val="tx1"/>
                  </a:solidFill>
                  <a:latin typeface="メイリオ" panose="020B0604030504040204" pitchFamily="50" charset="-128"/>
                  <a:ea typeface="メイリオ" panose="020B0604030504040204" pitchFamily="50" charset="-128"/>
                </a:rPr>
                <a:t>（イノベーション創出のための環境スタートアップ研究開発支援事業）</a:t>
              </a:r>
            </a:p>
          </p:txBody>
        </p:sp>
        <p:sp>
          <p:nvSpPr>
            <p:cNvPr id="7" name="正方形/長方形 6">
              <a:extLst>
                <a:ext uri="{FF2B5EF4-FFF2-40B4-BE49-F238E27FC236}">
                  <a16:creationId xmlns:a16="http://schemas.microsoft.com/office/drawing/2014/main" id="{7186C8D7-83CC-2D21-DE2E-430184B829D7}"/>
                </a:ext>
              </a:extLst>
            </p:cNvPr>
            <p:cNvSpPr/>
            <p:nvPr/>
          </p:nvSpPr>
          <p:spPr>
            <a:xfrm>
              <a:off x="81000" y="875856"/>
              <a:ext cx="1554771" cy="257141"/>
            </a:xfrm>
            <a:prstGeom prst="rect">
              <a:avLst/>
            </a:prstGeom>
            <a:solidFill>
              <a:schemeClr val="accent2">
                <a:lumMod val="20000"/>
                <a:lumOff val="80000"/>
              </a:schemeClr>
            </a:solidFill>
            <a:ln>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28016" tIns="64008" rIns="128016" bIns="64008" numCol="1" spcCol="0" rtlCol="0" fromWordArt="0" anchor="ctr" anchorCtr="0" forceAA="0" compatLnSpc="1">
              <a:prstTxWarp prst="textNoShape">
                <a:avLst/>
              </a:prstTxWarp>
              <a:noAutofit/>
            </a:bodyPr>
            <a:lstStyle/>
            <a:p>
              <a:pPr algn="ctr"/>
              <a:r>
                <a:rPr kumimoji="1" lang="ja-JP" altLang="en-US" dirty="0">
                  <a:solidFill>
                    <a:schemeClr val="tx1"/>
                  </a:solidFill>
                  <a:latin typeface="メイリオ" panose="020B0604030504040204" pitchFamily="50" charset="-128"/>
                  <a:ea typeface="メイリオ" panose="020B0604030504040204" pitchFamily="50" charset="-128"/>
                </a:rPr>
                <a:t>補助事業名</a:t>
              </a:r>
            </a:p>
          </p:txBody>
        </p:sp>
      </p:grpSp>
      <p:grpSp>
        <p:nvGrpSpPr>
          <p:cNvPr id="8" name="グループ化 7">
            <a:extLst>
              <a:ext uri="{FF2B5EF4-FFF2-40B4-BE49-F238E27FC236}">
                <a16:creationId xmlns:a16="http://schemas.microsoft.com/office/drawing/2014/main" id="{5788C8E5-05C5-2794-2B9F-C2FE6C143161}"/>
              </a:ext>
            </a:extLst>
          </p:cNvPr>
          <p:cNvGrpSpPr/>
          <p:nvPr/>
        </p:nvGrpSpPr>
        <p:grpSpPr>
          <a:xfrm>
            <a:off x="2599929" y="3881631"/>
            <a:ext cx="9236471" cy="669588"/>
            <a:chOff x="81000" y="875855"/>
            <a:chExt cx="7030317" cy="257142"/>
          </a:xfrm>
        </p:grpSpPr>
        <p:sp>
          <p:nvSpPr>
            <p:cNvPr id="9" name="正方形/長方形 8">
              <a:extLst>
                <a:ext uri="{FF2B5EF4-FFF2-40B4-BE49-F238E27FC236}">
                  <a16:creationId xmlns:a16="http://schemas.microsoft.com/office/drawing/2014/main" id="{40B62006-D4DF-39EF-C18B-8C04A3E775F1}"/>
                </a:ext>
              </a:extLst>
            </p:cNvPr>
            <p:cNvSpPr/>
            <p:nvPr/>
          </p:nvSpPr>
          <p:spPr>
            <a:xfrm>
              <a:off x="1635771" y="875855"/>
              <a:ext cx="5475546" cy="257141"/>
            </a:xfrm>
            <a:prstGeom prst="rect">
              <a:avLst/>
            </a:prstGeom>
            <a:solidFill>
              <a:schemeClr val="bg1"/>
            </a:solidFill>
            <a:ln>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28016" tIns="64008" rIns="128016" bIns="64008" numCol="1" spcCol="0" rtlCol="0" fromWordArt="0" anchor="ctr" anchorCtr="0" forceAA="0" compatLnSpc="1">
              <a:prstTxWarp prst="textNoShape">
                <a:avLst/>
              </a:prstTxWarp>
              <a:noAutofit/>
            </a:bodyPr>
            <a:lstStyle/>
            <a:p>
              <a:r>
                <a:rPr kumimoji="1" lang="ja-JP" altLang="en-US" sz="1600" dirty="0">
                  <a:solidFill>
                    <a:srgbClr val="FF0000"/>
                  </a:solidFill>
                  <a:latin typeface="メイリオ" panose="020B0604030504040204" pitchFamily="50" charset="-128"/>
                  <a:ea typeface="メイリオ" panose="020B0604030504040204" pitchFamily="50" charset="-128"/>
                </a:rPr>
                <a:t>●●に関する</a:t>
              </a:r>
              <a:r>
                <a:rPr kumimoji="1" lang="en-US" altLang="ja-JP" sz="1600" dirty="0">
                  <a:solidFill>
                    <a:srgbClr val="FF0000"/>
                  </a:solidFill>
                  <a:latin typeface="メイリオ" panose="020B0604030504040204" pitchFamily="50" charset="-128"/>
                  <a:ea typeface="メイリオ" panose="020B0604030504040204" pitchFamily="50" charset="-128"/>
                </a:rPr>
                <a:t>FS</a:t>
              </a:r>
              <a:r>
                <a:rPr kumimoji="1" lang="ja-JP" altLang="en-US" sz="1600" dirty="0">
                  <a:solidFill>
                    <a:srgbClr val="FF0000"/>
                  </a:solidFill>
                  <a:latin typeface="メイリオ" panose="020B0604030504040204" pitchFamily="50" charset="-128"/>
                  <a:ea typeface="メイリオ" panose="020B0604030504040204" pitchFamily="50" charset="-128"/>
                </a:rPr>
                <a:t>事業</a:t>
              </a:r>
            </a:p>
          </p:txBody>
        </p:sp>
        <p:sp>
          <p:nvSpPr>
            <p:cNvPr id="10" name="正方形/長方形 9">
              <a:extLst>
                <a:ext uri="{FF2B5EF4-FFF2-40B4-BE49-F238E27FC236}">
                  <a16:creationId xmlns:a16="http://schemas.microsoft.com/office/drawing/2014/main" id="{8ACA1797-67A6-8FB7-09AF-ACB2F862F0C4}"/>
                </a:ext>
              </a:extLst>
            </p:cNvPr>
            <p:cNvSpPr/>
            <p:nvPr/>
          </p:nvSpPr>
          <p:spPr>
            <a:xfrm>
              <a:off x="81000" y="875856"/>
              <a:ext cx="1554771" cy="257141"/>
            </a:xfrm>
            <a:prstGeom prst="rect">
              <a:avLst/>
            </a:prstGeom>
            <a:solidFill>
              <a:schemeClr val="accent6">
                <a:lumMod val="20000"/>
                <a:lumOff val="80000"/>
              </a:schemeClr>
            </a:solidFill>
            <a:ln>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28016" tIns="64008" rIns="128016" bIns="64008" numCol="1" spcCol="0" rtlCol="0" fromWordArt="0" anchor="ctr" anchorCtr="0" forceAA="0" compatLnSpc="1">
              <a:prstTxWarp prst="textNoShape">
                <a:avLst/>
              </a:prstTxWarp>
              <a:noAutofit/>
            </a:bodyPr>
            <a:lstStyle/>
            <a:p>
              <a:pPr algn="ctr"/>
              <a:r>
                <a:rPr kumimoji="1" lang="ja-JP" altLang="en-US" dirty="0">
                  <a:solidFill>
                    <a:schemeClr val="tx1"/>
                  </a:solidFill>
                  <a:latin typeface="メイリオ" panose="020B0604030504040204" pitchFamily="50" charset="-128"/>
                  <a:ea typeface="メイリオ" panose="020B0604030504040204" pitchFamily="50" charset="-128"/>
                </a:rPr>
                <a:t>事業名</a:t>
              </a:r>
            </a:p>
          </p:txBody>
        </p:sp>
      </p:grpSp>
      <p:grpSp>
        <p:nvGrpSpPr>
          <p:cNvPr id="11" name="グループ化 10">
            <a:extLst>
              <a:ext uri="{FF2B5EF4-FFF2-40B4-BE49-F238E27FC236}">
                <a16:creationId xmlns:a16="http://schemas.microsoft.com/office/drawing/2014/main" id="{3A4093AB-AA55-24F0-249B-41F80610D98D}"/>
              </a:ext>
            </a:extLst>
          </p:cNvPr>
          <p:cNvGrpSpPr/>
          <p:nvPr/>
        </p:nvGrpSpPr>
        <p:grpSpPr>
          <a:xfrm>
            <a:off x="2599929" y="4917257"/>
            <a:ext cx="9236471" cy="669591"/>
            <a:chOff x="81000" y="875854"/>
            <a:chExt cx="7030317" cy="257143"/>
          </a:xfrm>
        </p:grpSpPr>
        <p:sp>
          <p:nvSpPr>
            <p:cNvPr id="12" name="正方形/長方形 11">
              <a:extLst>
                <a:ext uri="{FF2B5EF4-FFF2-40B4-BE49-F238E27FC236}">
                  <a16:creationId xmlns:a16="http://schemas.microsoft.com/office/drawing/2014/main" id="{05945FC8-5AA0-ECDC-4D29-B4D32DD4EB95}"/>
                </a:ext>
              </a:extLst>
            </p:cNvPr>
            <p:cNvSpPr/>
            <p:nvPr/>
          </p:nvSpPr>
          <p:spPr>
            <a:xfrm>
              <a:off x="1635771" y="875854"/>
              <a:ext cx="5475546" cy="257141"/>
            </a:xfrm>
            <a:prstGeom prst="rect">
              <a:avLst/>
            </a:prstGeom>
            <a:solidFill>
              <a:schemeClr val="bg1"/>
            </a:solidFill>
            <a:ln>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28016" tIns="64008" rIns="128016" bIns="64008" numCol="1" spcCol="0" rtlCol="0" fromWordArt="0" anchor="ctr" anchorCtr="0" forceAA="0" compatLnSpc="1">
              <a:prstTxWarp prst="textNoShape">
                <a:avLst/>
              </a:prstTxWarp>
              <a:noAutofit/>
            </a:bodyPr>
            <a:lstStyle/>
            <a:p>
              <a:r>
                <a:rPr kumimoji="1" lang="ja-JP" altLang="en-US" sz="1600" dirty="0">
                  <a:solidFill>
                    <a:srgbClr val="FF0000"/>
                  </a:solidFill>
                  <a:latin typeface="メイリオ" panose="020B0604030504040204" pitchFamily="50" charset="-128"/>
                  <a:ea typeface="メイリオ" panose="020B0604030504040204" pitchFamily="50" charset="-128"/>
                </a:rPr>
                <a:t>●●株式会社</a:t>
              </a:r>
            </a:p>
          </p:txBody>
        </p:sp>
        <p:sp>
          <p:nvSpPr>
            <p:cNvPr id="13" name="正方形/長方形 12">
              <a:extLst>
                <a:ext uri="{FF2B5EF4-FFF2-40B4-BE49-F238E27FC236}">
                  <a16:creationId xmlns:a16="http://schemas.microsoft.com/office/drawing/2014/main" id="{1FDB9DFC-439D-7579-E1BF-C01673A5C839}"/>
                </a:ext>
              </a:extLst>
            </p:cNvPr>
            <p:cNvSpPr/>
            <p:nvPr/>
          </p:nvSpPr>
          <p:spPr>
            <a:xfrm>
              <a:off x="81000" y="875856"/>
              <a:ext cx="1554771" cy="257141"/>
            </a:xfrm>
            <a:prstGeom prst="rect">
              <a:avLst/>
            </a:prstGeom>
            <a:solidFill>
              <a:schemeClr val="accent6">
                <a:lumMod val="20000"/>
                <a:lumOff val="80000"/>
              </a:schemeClr>
            </a:solidFill>
            <a:ln>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28016" tIns="64008" rIns="128016" bIns="64008" numCol="1" spcCol="0" rtlCol="0" fromWordArt="0" anchor="ctr" anchorCtr="0" forceAA="0" compatLnSpc="1">
              <a:prstTxWarp prst="textNoShape">
                <a:avLst/>
              </a:prstTxWarp>
              <a:noAutofit/>
            </a:bodyPr>
            <a:lstStyle/>
            <a:p>
              <a:pPr algn="ctr"/>
              <a:r>
                <a:rPr kumimoji="1" lang="ja-JP" altLang="en-US" dirty="0">
                  <a:solidFill>
                    <a:schemeClr val="tx1"/>
                  </a:solidFill>
                  <a:latin typeface="メイリオ" panose="020B0604030504040204" pitchFamily="50" charset="-128"/>
                  <a:ea typeface="メイリオ" panose="020B0604030504040204" pitchFamily="50" charset="-128"/>
                </a:rPr>
                <a:t>申請者名</a:t>
              </a:r>
            </a:p>
          </p:txBody>
        </p:sp>
      </p:grpSp>
      <p:sp>
        <p:nvSpPr>
          <p:cNvPr id="2" name="テキスト ボックス 1">
            <a:extLst>
              <a:ext uri="{FF2B5EF4-FFF2-40B4-BE49-F238E27FC236}">
                <a16:creationId xmlns:a16="http://schemas.microsoft.com/office/drawing/2014/main" id="{B17D165F-3905-42D2-9621-F80F91211102}"/>
              </a:ext>
            </a:extLst>
          </p:cNvPr>
          <p:cNvSpPr txBox="1"/>
          <p:nvPr/>
        </p:nvSpPr>
        <p:spPr>
          <a:xfrm>
            <a:off x="106939" y="286030"/>
            <a:ext cx="2492990" cy="369332"/>
          </a:xfrm>
          <a:prstGeom prst="rect">
            <a:avLst/>
          </a:prstGeom>
          <a:noFill/>
        </p:spPr>
        <p:txBody>
          <a:bodyPr wrap="none" rtlCol="0">
            <a:spAutoFit/>
          </a:bodyPr>
          <a:lstStyle/>
          <a:p>
            <a:r>
              <a:rPr kumimoji="1" lang="ja-JP" altLang="en-US" b="1" dirty="0">
                <a:latin typeface="メイリオ" panose="020B0604030504040204" pitchFamily="50" charset="-128"/>
                <a:ea typeface="メイリオ" panose="020B0604030504040204" pitchFamily="50" charset="-128"/>
              </a:rPr>
              <a:t>（別紙）事業実施内容</a:t>
            </a:r>
          </a:p>
        </p:txBody>
      </p:sp>
      <p:sp>
        <p:nvSpPr>
          <p:cNvPr id="3" name="テキスト ボックス 2">
            <a:extLst>
              <a:ext uri="{FF2B5EF4-FFF2-40B4-BE49-F238E27FC236}">
                <a16:creationId xmlns:a16="http://schemas.microsoft.com/office/drawing/2014/main" id="{871B8310-ACEE-19ED-FA0C-7DA8A7C3B944}"/>
              </a:ext>
            </a:extLst>
          </p:cNvPr>
          <p:cNvSpPr txBox="1"/>
          <p:nvPr/>
        </p:nvSpPr>
        <p:spPr>
          <a:xfrm>
            <a:off x="2952520" y="6114503"/>
            <a:ext cx="8263801" cy="369332"/>
          </a:xfrm>
          <a:prstGeom prst="rect">
            <a:avLst/>
          </a:prstGeom>
          <a:noFill/>
        </p:spPr>
        <p:txBody>
          <a:bodyPr wrap="none" rtlCol="0">
            <a:spAutoFit/>
          </a:bodyPr>
          <a:lstStyle/>
          <a:p>
            <a:r>
              <a:rPr kumimoji="1" lang="en-US" altLang="ja-JP" b="1" dirty="0">
                <a:solidFill>
                  <a:srgbClr val="FF0000"/>
                </a:solidFill>
                <a:latin typeface="メイリオ" panose="020B0604030504040204" pitchFamily="50" charset="-128"/>
                <a:ea typeface="メイリオ" panose="020B0604030504040204" pitchFamily="50" charset="-128"/>
              </a:rPr>
              <a:t>※</a:t>
            </a:r>
            <a:r>
              <a:rPr kumimoji="1" lang="ja-JP" altLang="en-US" b="1" dirty="0">
                <a:solidFill>
                  <a:srgbClr val="FF0000"/>
                </a:solidFill>
                <a:latin typeface="メイリオ" panose="020B0604030504040204" pitchFamily="50" charset="-128"/>
                <a:ea typeface="メイリオ" panose="020B0604030504040204" pitchFamily="50" charset="-128"/>
              </a:rPr>
              <a:t>赤字の例を参考に記入をしてください。記入後は赤字は削除してください。</a:t>
            </a:r>
          </a:p>
        </p:txBody>
      </p:sp>
    </p:spTree>
    <p:extLst>
      <p:ext uri="{BB962C8B-B14F-4D97-AF65-F5344CB8AC3E}">
        <p14:creationId xmlns:p14="http://schemas.microsoft.com/office/powerpoint/2010/main" val="5580116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E8DC7C01-A6AC-4817-2C7C-DF3F84780588}"/>
              </a:ext>
            </a:extLst>
          </p:cNvPr>
          <p:cNvSpPr/>
          <p:nvPr/>
        </p:nvSpPr>
        <p:spPr>
          <a:xfrm>
            <a:off x="943432" y="892511"/>
            <a:ext cx="10507350" cy="1355387"/>
          </a:xfrm>
          <a:prstGeom prst="rect">
            <a:avLst/>
          </a:prstGeom>
          <a:solidFill>
            <a:schemeClr val="bg1"/>
          </a:solidFill>
          <a:ln>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28016" tIns="64008" rIns="128016" bIns="64008" numCol="1" spcCol="0" rtlCol="0" fromWordArt="0" anchor="ctr" anchorCtr="0" forceAA="0" compatLnSpc="1">
            <a:prstTxWarp prst="textNoShape">
              <a:avLst/>
            </a:prstTxWarp>
            <a:noAutofit/>
          </a:bodyPr>
          <a:lstStyle/>
          <a:p>
            <a:r>
              <a:rPr kumimoji="1" lang="en-US" altLang="ja-JP" sz="1600" dirty="0">
                <a:solidFill>
                  <a:schemeClr val="tx1"/>
                </a:solidFill>
                <a:latin typeface="メイリオ" panose="020B0604030504040204" pitchFamily="50" charset="-128"/>
                <a:ea typeface="メイリオ" panose="020B0604030504040204" pitchFamily="50" charset="-128"/>
              </a:rPr>
              <a:t>【</a:t>
            </a:r>
            <a:r>
              <a:rPr kumimoji="1" lang="ja-JP" altLang="en-US" sz="1600" dirty="0">
                <a:solidFill>
                  <a:schemeClr val="tx1"/>
                </a:solidFill>
                <a:latin typeface="メイリオ" panose="020B0604030504040204" pitchFamily="50" charset="-128"/>
                <a:ea typeface="メイリオ" panose="020B0604030504040204" pitchFamily="50" charset="-128"/>
              </a:rPr>
              <a:t>事業概要</a:t>
            </a:r>
            <a:r>
              <a:rPr kumimoji="1" lang="en-US" altLang="ja-JP" sz="1600" dirty="0">
                <a:solidFill>
                  <a:schemeClr val="tx1"/>
                </a:solidFill>
                <a:latin typeface="メイリオ" panose="020B0604030504040204" pitchFamily="50" charset="-128"/>
                <a:ea typeface="メイリオ" panose="020B0604030504040204" pitchFamily="50" charset="-128"/>
              </a:rPr>
              <a:t>】</a:t>
            </a:r>
          </a:p>
          <a:p>
            <a:r>
              <a:rPr kumimoji="1" lang="ja-JP" altLang="en-US" sz="1600" dirty="0">
                <a:solidFill>
                  <a:srgbClr val="FF0000"/>
                </a:solidFill>
                <a:latin typeface="メイリオ" panose="020B0604030504040204" pitchFamily="50" charset="-128"/>
                <a:ea typeface="メイリオ" panose="020B0604030504040204" pitchFamily="50" charset="-128"/>
              </a:rPr>
              <a:t>本事業の概要を２００文字程度でわかりやすく記載してください。～～～～～～～～～～～～～～～～～～～～～～～～～～～～～～～～～～～～～～～～～～～～～～～～～～～～～～～～～～～～～～～～～～～～～～～～～～～～～～～～～～～～～～～～～～～～～～～～～～～～～～～～～～～～～～～～～～～～～～～～～～～～～～～～～～～～</a:t>
            </a:r>
          </a:p>
        </p:txBody>
      </p:sp>
      <p:sp>
        <p:nvSpPr>
          <p:cNvPr id="3" name="正方形/長方形 2">
            <a:extLst>
              <a:ext uri="{FF2B5EF4-FFF2-40B4-BE49-F238E27FC236}">
                <a16:creationId xmlns:a16="http://schemas.microsoft.com/office/drawing/2014/main" id="{98E0A669-6FD8-0D11-5E4D-C448FF4F5E67}"/>
              </a:ext>
            </a:extLst>
          </p:cNvPr>
          <p:cNvSpPr/>
          <p:nvPr/>
        </p:nvSpPr>
        <p:spPr>
          <a:xfrm>
            <a:off x="943432" y="2378411"/>
            <a:ext cx="10507350" cy="3913238"/>
          </a:xfrm>
          <a:prstGeom prst="rect">
            <a:avLst/>
          </a:prstGeom>
          <a:solidFill>
            <a:schemeClr val="bg1"/>
          </a:solidFill>
          <a:ln>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28016" tIns="64008" rIns="128016" bIns="64008" numCol="1" spcCol="0" rtlCol="0" fromWordArt="0" anchor="t" anchorCtr="0" forceAA="0" compatLnSpc="1">
            <a:prstTxWarp prst="textNoShape">
              <a:avLst/>
            </a:prstTxWarp>
            <a:noAutofit/>
          </a:bodyPr>
          <a:lstStyle/>
          <a:p>
            <a:r>
              <a:rPr kumimoji="1" lang="en-US" altLang="ja-JP" sz="1600" dirty="0">
                <a:solidFill>
                  <a:schemeClr val="tx1"/>
                </a:solidFill>
                <a:latin typeface="メイリオ" panose="020B0604030504040204" pitchFamily="50" charset="-128"/>
                <a:ea typeface="メイリオ" panose="020B0604030504040204" pitchFamily="50" charset="-128"/>
              </a:rPr>
              <a:t>【</a:t>
            </a:r>
            <a:r>
              <a:rPr kumimoji="1" lang="ja-JP" altLang="en-US" sz="1600" dirty="0">
                <a:solidFill>
                  <a:schemeClr val="tx1"/>
                </a:solidFill>
                <a:latin typeface="メイリオ" panose="020B0604030504040204" pitchFamily="50" charset="-128"/>
                <a:ea typeface="メイリオ" panose="020B0604030504040204" pitchFamily="50" charset="-128"/>
              </a:rPr>
              <a:t>実施内容及びその目標</a:t>
            </a:r>
            <a:r>
              <a:rPr kumimoji="1" lang="en-US" altLang="ja-JP" sz="1600" dirty="0">
                <a:solidFill>
                  <a:schemeClr val="tx1"/>
                </a:solidFill>
                <a:latin typeface="メイリオ" panose="020B0604030504040204" pitchFamily="50" charset="-128"/>
                <a:ea typeface="メイリオ" panose="020B0604030504040204" pitchFamily="50" charset="-128"/>
              </a:rPr>
              <a:t>】</a:t>
            </a:r>
          </a:p>
          <a:p>
            <a:r>
              <a:rPr kumimoji="1" lang="ja-JP" altLang="en-US" sz="1600" dirty="0">
                <a:solidFill>
                  <a:srgbClr val="FF0000"/>
                </a:solidFill>
                <a:latin typeface="メイリオ" panose="020B0604030504040204" pitchFamily="50" charset="-128"/>
                <a:ea typeface="メイリオ" panose="020B0604030504040204" pitchFamily="50" charset="-128"/>
              </a:rPr>
              <a:t>本事業で実施する研究開発・</a:t>
            </a:r>
            <a:r>
              <a:rPr kumimoji="1" lang="en-US" altLang="ja-JP" sz="1600" dirty="0">
                <a:solidFill>
                  <a:srgbClr val="FF0000"/>
                </a:solidFill>
                <a:latin typeface="メイリオ" panose="020B0604030504040204" pitchFamily="50" charset="-128"/>
                <a:ea typeface="メイリオ" panose="020B0604030504040204" pitchFamily="50" charset="-128"/>
              </a:rPr>
              <a:t>FS</a:t>
            </a:r>
            <a:r>
              <a:rPr kumimoji="1" lang="ja-JP" altLang="en-US" sz="1600" dirty="0">
                <a:solidFill>
                  <a:srgbClr val="FF0000"/>
                </a:solidFill>
                <a:latin typeface="メイリオ" panose="020B0604030504040204" pitchFamily="50" charset="-128"/>
                <a:ea typeface="メイリオ" panose="020B0604030504040204" pitchFamily="50" charset="-128"/>
              </a:rPr>
              <a:t>についての実施内容及びその目標を記載してください。</a:t>
            </a:r>
            <a:endParaRPr kumimoji="1" lang="en-US" altLang="ja-JP" sz="1600" dirty="0">
              <a:solidFill>
                <a:srgbClr val="FF0000"/>
              </a:solidFill>
              <a:latin typeface="メイリオ" panose="020B0604030504040204" pitchFamily="50" charset="-128"/>
              <a:ea typeface="メイリオ" panose="020B0604030504040204" pitchFamily="50" charset="-128"/>
            </a:endParaRPr>
          </a:p>
          <a:p>
            <a:r>
              <a:rPr kumimoji="1" lang="ja-JP" altLang="en-US" sz="1600" dirty="0">
                <a:solidFill>
                  <a:srgbClr val="FF0000"/>
                </a:solidFill>
                <a:latin typeface="メイリオ" panose="020B0604030504040204" pitchFamily="50" charset="-128"/>
                <a:ea typeface="メイリオ" panose="020B0604030504040204" pitchFamily="50" charset="-128"/>
              </a:rPr>
              <a:t>～～～～～～～～～～～～～～～～～～～～～～～～～～～～～～～～～～～～～～～～～～～～～～～～～～～～～～～～～～～～～～～～～～～～～～～～～～～～～～～～～～～～～～～～～～～～～～～～～～～～～～～～～～～～～～～～～～～～～～～～～～～～～～～～～～～～</a:t>
            </a:r>
          </a:p>
        </p:txBody>
      </p:sp>
      <p:sp>
        <p:nvSpPr>
          <p:cNvPr id="7" name="コンテンツ プレースホルダー 2">
            <a:extLst>
              <a:ext uri="{FF2B5EF4-FFF2-40B4-BE49-F238E27FC236}">
                <a16:creationId xmlns:a16="http://schemas.microsoft.com/office/drawing/2014/main" id="{2529A5FF-A4C6-3B8C-9993-53A804C5A867}"/>
              </a:ext>
            </a:extLst>
          </p:cNvPr>
          <p:cNvSpPr txBox="1">
            <a:spLocks/>
          </p:cNvSpPr>
          <p:nvPr/>
        </p:nvSpPr>
        <p:spPr>
          <a:xfrm>
            <a:off x="943432" y="332340"/>
            <a:ext cx="7781925" cy="429658"/>
          </a:xfrm>
          <a:prstGeom prst="rect">
            <a:avLst/>
          </a:prstGeom>
        </p:spPr>
        <p:txBody>
          <a:bodyPr vert="horz" lIns="91440" tIns="45720" rIns="91440" bIns="45720" rtlCol="0">
            <a:normAutofit/>
          </a:bodyPr>
          <a:lstStyle>
            <a:lvl1pPr marL="0" indent="0" algn="ctr" defTabSz="914400" rtl="0" eaLnBrk="1" latinLnBrk="0" hangingPunct="1">
              <a:lnSpc>
                <a:spcPct val="90000"/>
              </a:lnSpc>
              <a:spcBef>
                <a:spcPts val="1000"/>
              </a:spcBef>
              <a:buFont typeface="Arial" panose="020B0604020202020204" pitchFamily="34" charset="0"/>
              <a:buNone/>
              <a:defRPr kumimoji="1"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kumimoji="1"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kumimoji="1"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9pPr>
          </a:lstStyle>
          <a:p>
            <a:pPr algn="l"/>
            <a:r>
              <a:rPr lang="ja-JP" altLang="en-US" dirty="0"/>
              <a:t>事業概要：</a:t>
            </a:r>
            <a:r>
              <a:rPr lang="ja-JP" altLang="en-US" dirty="0">
                <a:solidFill>
                  <a:srgbClr val="FF0000"/>
                </a:solidFill>
              </a:rPr>
              <a:t>事業の内容を１枚に記載してください。</a:t>
            </a:r>
          </a:p>
        </p:txBody>
      </p:sp>
      <p:sp>
        <p:nvSpPr>
          <p:cNvPr id="4" name="テキスト ボックス 3">
            <a:extLst>
              <a:ext uri="{FF2B5EF4-FFF2-40B4-BE49-F238E27FC236}">
                <a16:creationId xmlns:a16="http://schemas.microsoft.com/office/drawing/2014/main" id="{7C1209E2-B2CF-8765-D4CF-F6280A59CB47}"/>
              </a:ext>
            </a:extLst>
          </p:cNvPr>
          <p:cNvSpPr txBox="1"/>
          <p:nvPr/>
        </p:nvSpPr>
        <p:spPr>
          <a:xfrm>
            <a:off x="847725" y="6299051"/>
            <a:ext cx="10603057" cy="246221"/>
          </a:xfrm>
          <a:prstGeom prst="rect">
            <a:avLst/>
          </a:prstGeom>
          <a:noFill/>
        </p:spPr>
        <p:txBody>
          <a:bodyPr wrap="square">
            <a:spAutoFit/>
          </a:bodyPr>
          <a:lstStyle/>
          <a:p>
            <a:r>
              <a:rPr lang="en-US" altLang="ja-JP" sz="1000" dirty="0"/>
              <a:t>※</a:t>
            </a:r>
            <a:r>
              <a:rPr lang="ja-JP" altLang="en-US" sz="1000" dirty="0"/>
              <a:t>「事業」については、今回の補助事業（補助金の対象となる事業）の内容ではなく、当該補助事業成果を活用して実現を目指す事業全体について記載をお願いします。</a:t>
            </a:r>
          </a:p>
        </p:txBody>
      </p:sp>
    </p:spTree>
    <p:extLst>
      <p:ext uri="{BB962C8B-B14F-4D97-AF65-F5344CB8AC3E}">
        <p14:creationId xmlns:p14="http://schemas.microsoft.com/office/powerpoint/2010/main" val="204837992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a:extLst>
              <a:ext uri="{FF2B5EF4-FFF2-40B4-BE49-F238E27FC236}">
                <a16:creationId xmlns:a16="http://schemas.microsoft.com/office/drawing/2014/main" id="{5254A751-AC20-FABC-B468-DC64F187814B}"/>
              </a:ext>
            </a:extLst>
          </p:cNvPr>
          <p:cNvSpPr>
            <a:spLocks noGrp="1"/>
          </p:cNvSpPr>
          <p:nvPr>
            <p:ph idx="1"/>
          </p:nvPr>
        </p:nvSpPr>
        <p:spPr>
          <a:xfrm>
            <a:off x="529728" y="352541"/>
            <a:ext cx="10515600" cy="429658"/>
          </a:xfrm>
        </p:spPr>
        <p:txBody>
          <a:bodyPr>
            <a:normAutofit fontScale="92500" lnSpcReduction="10000"/>
          </a:bodyPr>
          <a:lstStyle/>
          <a:p>
            <a:pPr marL="0" indent="0">
              <a:buNone/>
            </a:pPr>
            <a:r>
              <a:rPr kumimoji="1" lang="ja-JP" altLang="en-US" dirty="0"/>
              <a:t>事業概要図：</a:t>
            </a:r>
            <a:r>
              <a:rPr kumimoji="1" lang="ja-JP" altLang="en-US" dirty="0">
                <a:solidFill>
                  <a:srgbClr val="FF0000"/>
                </a:solidFill>
              </a:rPr>
              <a:t>事業の内容を１枚にまとめた図を記載してください。</a:t>
            </a:r>
          </a:p>
        </p:txBody>
      </p:sp>
      <p:sp>
        <p:nvSpPr>
          <p:cNvPr id="6" name="正方形/長方形 5">
            <a:extLst>
              <a:ext uri="{FF2B5EF4-FFF2-40B4-BE49-F238E27FC236}">
                <a16:creationId xmlns:a16="http://schemas.microsoft.com/office/drawing/2014/main" id="{AB05BE52-402B-DFDF-C980-22E497D55C91}"/>
              </a:ext>
            </a:extLst>
          </p:cNvPr>
          <p:cNvSpPr/>
          <p:nvPr/>
        </p:nvSpPr>
        <p:spPr>
          <a:xfrm>
            <a:off x="914400" y="1233889"/>
            <a:ext cx="10130928" cy="4990641"/>
          </a:xfrm>
          <a:prstGeom prst="rect">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6000" dirty="0"/>
              <a:t>事業概要図</a:t>
            </a:r>
          </a:p>
        </p:txBody>
      </p:sp>
      <p:sp>
        <p:nvSpPr>
          <p:cNvPr id="2" name="テキスト ボックス 1">
            <a:extLst>
              <a:ext uri="{FF2B5EF4-FFF2-40B4-BE49-F238E27FC236}">
                <a16:creationId xmlns:a16="http://schemas.microsoft.com/office/drawing/2014/main" id="{853E00B2-6D6A-9423-D022-E58E2F248DAF}"/>
              </a:ext>
            </a:extLst>
          </p:cNvPr>
          <p:cNvSpPr txBox="1"/>
          <p:nvPr/>
        </p:nvSpPr>
        <p:spPr>
          <a:xfrm>
            <a:off x="794471" y="6224530"/>
            <a:ext cx="10603057" cy="246221"/>
          </a:xfrm>
          <a:prstGeom prst="rect">
            <a:avLst/>
          </a:prstGeom>
          <a:noFill/>
        </p:spPr>
        <p:txBody>
          <a:bodyPr wrap="square">
            <a:spAutoFit/>
          </a:bodyPr>
          <a:lstStyle/>
          <a:p>
            <a:r>
              <a:rPr lang="en-US" altLang="ja-JP" sz="1000" dirty="0"/>
              <a:t>※</a:t>
            </a:r>
            <a:r>
              <a:rPr lang="ja-JP" altLang="en-US" sz="1000"/>
              <a:t>「事業」</a:t>
            </a:r>
            <a:r>
              <a:rPr lang="ja-JP" altLang="en-US" sz="1000" dirty="0"/>
              <a:t>については、今回の補助事業（補助金の対象となる事業）の内容ではなく、当該補助事業成果を活用して実現を目指す事業全体について記載をお願いします。</a:t>
            </a:r>
          </a:p>
        </p:txBody>
      </p:sp>
    </p:spTree>
    <p:extLst>
      <p:ext uri="{BB962C8B-B14F-4D97-AF65-F5344CB8AC3E}">
        <p14:creationId xmlns:p14="http://schemas.microsoft.com/office/powerpoint/2010/main" val="40056757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a:extLst>
              <a:ext uri="{FF2B5EF4-FFF2-40B4-BE49-F238E27FC236}">
                <a16:creationId xmlns:a16="http://schemas.microsoft.com/office/drawing/2014/main" id="{D9E9E225-64D7-050C-0F72-61AD76F1CB06}"/>
              </a:ext>
            </a:extLst>
          </p:cNvPr>
          <p:cNvSpPr>
            <a:spLocks noGrp="1"/>
          </p:cNvSpPr>
          <p:nvPr>
            <p:ph idx="1"/>
          </p:nvPr>
        </p:nvSpPr>
        <p:spPr>
          <a:xfrm>
            <a:off x="838200" y="344129"/>
            <a:ext cx="10515600" cy="5832834"/>
          </a:xfrm>
        </p:spPr>
        <p:txBody>
          <a:bodyPr>
            <a:noAutofit/>
          </a:bodyPr>
          <a:lstStyle/>
          <a:p>
            <a:pPr marL="0" indent="0">
              <a:lnSpc>
                <a:spcPct val="100000"/>
              </a:lnSpc>
              <a:spcBef>
                <a:spcPct val="0"/>
              </a:spcBef>
              <a:buNone/>
              <a:defRPr/>
            </a:pPr>
            <a:r>
              <a:rPr lang="ja-JP" altLang="en-US" sz="1600" u="sng" dirty="0">
                <a:solidFill>
                  <a:srgbClr val="FF0000"/>
                </a:solidFill>
                <a:latin typeface="メイリオ" panose="020B0604030504040204" pitchFamily="50" charset="-128"/>
                <a:ea typeface="メイリオ" panose="020B0604030504040204" pitchFamily="50" charset="-128"/>
              </a:rPr>
              <a:t>下記の内容について必ず記載してください。</a:t>
            </a:r>
            <a:endParaRPr lang="en-US" altLang="ja-JP" sz="1600" u="sng" dirty="0">
              <a:solidFill>
                <a:srgbClr val="FF0000"/>
              </a:solidFill>
              <a:latin typeface="メイリオ" panose="020B0604030504040204" pitchFamily="50" charset="-128"/>
              <a:ea typeface="メイリオ" panose="020B0604030504040204" pitchFamily="50" charset="-128"/>
            </a:endParaRPr>
          </a:p>
          <a:p>
            <a:pPr marL="0" indent="0">
              <a:lnSpc>
                <a:spcPct val="100000"/>
              </a:lnSpc>
              <a:spcBef>
                <a:spcPct val="0"/>
              </a:spcBef>
              <a:buNone/>
              <a:defRPr/>
            </a:pPr>
            <a:r>
              <a:rPr lang="en-US" altLang="ja-JP" sz="1600" u="sng" dirty="0">
                <a:solidFill>
                  <a:srgbClr val="FF0000"/>
                </a:solidFill>
                <a:latin typeface="メイリオ" panose="020B0604030504040204" pitchFamily="50" charset="-128"/>
                <a:ea typeface="メイリオ" panose="020B0604030504040204" pitchFamily="50" charset="-128"/>
              </a:rPr>
              <a:t>1 </a:t>
            </a:r>
            <a:r>
              <a:rPr lang="ja-JP" altLang="en-US" sz="1600" u="sng" dirty="0">
                <a:solidFill>
                  <a:srgbClr val="FF0000"/>
                </a:solidFill>
                <a:latin typeface="メイリオ" panose="020B0604030504040204" pitchFamily="50" charset="-128"/>
                <a:ea typeface="メイリオ" panose="020B0604030504040204" pitchFamily="50" charset="-128"/>
              </a:rPr>
              <a:t>「事業プロジェクト」については、今回の補助事業（補助金の対象となる事業）の内容ではなく、当該補助事業成果を活用して実現を目指す事業全体について記載をお願いします。</a:t>
            </a:r>
            <a:endParaRPr lang="en-US" altLang="ja-JP" sz="1600" u="sng" dirty="0">
              <a:solidFill>
                <a:srgbClr val="FF0000"/>
              </a:solidFill>
              <a:latin typeface="メイリオ" panose="020B0604030504040204" pitchFamily="50" charset="-128"/>
              <a:ea typeface="メイリオ" panose="020B0604030504040204" pitchFamily="50" charset="-128"/>
            </a:endParaRPr>
          </a:p>
          <a:p>
            <a:pPr marL="0" indent="0">
              <a:lnSpc>
                <a:spcPct val="100000"/>
              </a:lnSpc>
              <a:spcBef>
                <a:spcPct val="0"/>
              </a:spcBef>
              <a:buNone/>
              <a:defRPr/>
            </a:pPr>
            <a:r>
              <a:rPr lang="en-US" altLang="ja-JP" sz="1600" u="sng" dirty="0">
                <a:solidFill>
                  <a:srgbClr val="FF0000"/>
                </a:solidFill>
                <a:latin typeface="メイリオ" panose="020B0604030504040204" pitchFamily="50" charset="-128"/>
                <a:ea typeface="メイリオ" panose="020B0604030504040204" pitchFamily="50" charset="-128"/>
              </a:rPr>
              <a:t>2</a:t>
            </a:r>
            <a:r>
              <a:rPr lang="ja-JP" altLang="en-US" sz="1600" u="sng" dirty="0">
                <a:solidFill>
                  <a:srgbClr val="FF0000"/>
                </a:solidFill>
                <a:latin typeface="メイリオ" panose="020B0604030504040204" pitchFamily="50" charset="-128"/>
                <a:ea typeface="メイリオ" panose="020B0604030504040204" pitchFamily="50" charset="-128"/>
              </a:rPr>
              <a:t> 「補助事業」については、今回の補助事業で実施する内容のみを記載してください。こちらに記載した内容が実際に実施されているかを事業報告の際に確認します。</a:t>
            </a:r>
            <a:endParaRPr lang="en-US" altLang="ja-JP" sz="1600" u="sng"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1 </a:t>
            </a:r>
            <a:r>
              <a:rPr lang="ja-JP" altLang="en-US" sz="1600" dirty="0">
                <a:latin typeface="メイリオ" panose="020B0604030504040204" pitchFamily="50" charset="-128"/>
                <a:ea typeface="メイリオ" panose="020B0604030504040204" pitchFamily="50" charset="-128"/>
              </a:rPr>
              <a:t>事業プロジェクトについて</a:t>
            </a:r>
            <a:endParaRPr lang="en-US" altLang="ja-JP" sz="1600" dirty="0">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1-1 </a:t>
            </a:r>
            <a:r>
              <a:rPr lang="ja-JP" altLang="en-US" sz="1600" dirty="0">
                <a:latin typeface="メイリオ" panose="020B0604030504040204" pitchFamily="50" charset="-128"/>
                <a:ea typeface="メイリオ" panose="020B0604030504040204" pitchFamily="50" charset="-128"/>
              </a:rPr>
              <a:t>事業プロジェクトの背景・目的</a:t>
            </a:r>
            <a:endParaRPr lang="en-US" altLang="ja-JP" sz="1600" dirty="0">
              <a:latin typeface="メイリオ" panose="020B0604030504040204" pitchFamily="50" charset="-128"/>
              <a:ea typeface="メイリオ" panose="020B0604030504040204" pitchFamily="50" charset="-128"/>
            </a:endParaRPr>
          </a:p>
          <a:p>
            <a:pPr marL="354013"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本事業プロジェクトの背景や目的について、 国内及び海外の動向や開発内容の理念・骨子、その意義（新規性・実用性・発展性）等を踏まえ、平易な表現で分かりやすく記載してください。</a:t>
            </a:r>
            <a:r>
              <a:rPr kumimoji="1" lang="ja-JP" altLang="en-US" sz="1600" dirty="0">
                <a:solidFill>
                  <a:srgbClr val="FF0000"/>
                </a:solidFill>
                <a:latin typeface="メイリオ" panose="020B0604030504040204" pitchFamily="50" charset="-128"/>
                <a:ea typeface="メイリオ" panose="020B0604030504040204" pitchFamily="50" charset="-128"/>
              </a:rPr>
              <a:t>～～～～～～～～～～～～～～～～～～～～～～～～～～～～～～～～～～～～～～～～～～～～～～～～～</a:t>
            </a: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1-2 </a:t>
            </a:r>
            <a:r>
              <a:rPr lang="ja-JP" altLang="en-US" sz="1600" dirty="0">
                <a:latin typeface="メイリオ" panose="020B0604030504040204" pitchFamily="50" charset="-128"/>
                <a:ea typeface="メイリオ" panose="020B0604030504040204" pitchFamily="50" charset="-128"/>
              </a:rPr>
              <a:t>事業プロジェクトの概要</a:t>
            </a:r>
            <a:endParaRPr lang="en-US" altLang="ja-JP" sz="1600" dirty="0">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1-2-1</a:t>
            </a:r>
            <a:r>
              <a:rPr lang="ja-JP" altLang="en-US" sz="1600" dirty="0">
                <a:latin typeface="メイリオ" panose="020B0604030504040204" pitchFamily="50" charset="-128"/>
                <a:ea typeface="メイリオ" panose="020B0604030504040204" pitchFamily="50" charset="-128"/>
              </a:rPr>
              <a:t>技術シーズの概要</a:t>
            </a:r>
            <a:endParaRPr lang="en-US" altLang="ja-JP" sz="1600" dirty="0">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本事業プロジェクトの核となる技術シーズの概要について記載してください。特許等があれば合わせて記載してください。</a:t>
            </a:r>
          </a:p>
          <a:p>
            <a:pPr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a:t>
            </a: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1-2-2 </a:t>
            </a:r>
            <a:r>
              <a:rPr lang="ja-JP" altLang="en-US" sz="1600" dirty="0">
                <a:latin typeface="メイリオ" panose="020B0604030504040204" pitchFamily="50" charset="-128"/>
                <a:ea typeface="メイリオ" panose="020B0604030504040204" pitchFamily="50" charset="-128"/>
              </a:rPr>
              <a:t>事業プロジェクトの内容</a:t>
            </a:r>
          </a:p>
          <a:p>
            <a:pPr eaLnBrk="1" hangingPunct="1">
              <a:lnSpc>
                <a:spcPct val="100000"/>
              </a:lnSpc>
              <a:spcBef>
                <a:spcPct val="0"/>
              </a:spcBef>
              <a:buFontTx/>
              <a:buNone/>
              <a:defRPr/>
            </a:pPr>
            <a:r>
              <a:rPr lang="ja-JP" altLang="en-US" sz="1600" dirty="0">
                <a:latin typeface="メイリオ" panose="020B0604030504040204" pitchFamily="50" charset="-128"/>
                <a:ea typeface="メイリオ" panose="020B0604030504040204" pitchFamily="50" charset="-128"/>
              </a:rPr>
              <a:t>　</a:t>
            </a:r>
            <a:r>
              <a:rPr lang="ja-JP" altLang="en-US" sz="1600" dirty="0">
                <a:solidFill>
                  <a:srgbClr val="FF0000"/>
                </a:solidFill>
                <a:latin typeface="メイリオ" panose="020B0604030504040204" pitchFamily="50" charset="-128"/>
                <a:ea typeface="メイリオ" panose="020B0604030504040204" pitchFamily="50" charset="-128"/>
              </a:rPr>
              <a:t>本事業プロジェクトの内容について、下記の例を参考に記載してください。既に事業プロジェクト実施に向けた活動がある場合はその内容についても記載してください。</a:t>
            </a:r>
          </a:p>
          <a:p>
            <a:pPr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例（１）事業プロジェクトの内容</a:t>
            </a:r>
          </a:p>
          <a:p>
            <a:pPr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（２）現在の実施状況</a:t>
            </a:r>
          </a:p>
          <a:p>
            <a:pPr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（３）実現に向けた課題と解決の見通し</a:t>
            </a:r>
          </a:p>
          <a:p>
            <a:pPr marL="0" indent="0">
              <a:lnSpc>
                <a:spcPct val="100000"/>
              </a:lnSpc>
              <a:buNone/>
            </a:pPr>
            <a:endParaRPr kumimoji="1" lang="ja-JP" altLang="en-US" sz="1600"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91113621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a:extLst>
              <a:ext uri="{FF2B5EF4-FFF2-40B4-BE49-F238E27FC236}">
                <a16:creationId xmlns:a16="http://schemas.microsoft.com/office/drawing/2014/main" id="{D9E9E225-64D7-050C-0F72-61AD76F1CB06}"/>
              </a:ext>
            </a:extLst>
          </p:cNvPr>
          <p:cNvSpPr>
            <a:spLocks noGrp="1"/>
          </p:cNvSpPr>
          <p:nvPr>
            <p:ph idx="1"/>
          </p:nvPr>
        </p:nvSpPr>
        <p:spPr>
          <a:xfrm>
            <a:off x="838200" y="344129"/>
            <a:ext cx="10515600" cy="5832834"/>
          </a:xfrm>
        </p:spPr>
        <p:txBody>
          <a:bodyPr>
            <a:noAutofit/>
          </a:bodyPr>
          <a:lstStyle/>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1-2-3 </a:t>
            </a:r>
            <a:r>
              <a:rPr lang="ja-JP" altLang="en-US" sz="1600" dirty="0">
                <a:latin typeface="メイリオ" panose="020B0604030504040204" pitchFamily="50" charset="-128"/>
                <a:ea typeface="メイリオ" panose="020B0604030504040204" pitchFamily="50" charset="-128"/>
              </a:rPr>
              <a:t>事業プロジェクトの新規性・革新性</a:t>
            </a:r>
            <a:endParaRPr lang="en-US" altLang="ja-JP" sz="1600" dirty="0">
              <a:latin typeface="メイリオ" panose="020B0604030504040204" pitchFamily="50" charset="-128"/>
              <a:ea typeface="メイリオ" panose="020B0604030504040204" pitchFamily="50" charset="-128"/>
            </a:endParaRPr>
          </a:p>
          <a:p>
            <a:pPr marL="354013" indent="0">
              <a:lnSpc>
                <a:spcPct val="100000"/>
              </a:lnSpc>
              <a:spcBef>
                <a:spcPct val="0"/>
              </a:spcBef>
              <a:buNone/>
              <a:defRPr/>
            </a:pPr>
            <a:r>
              <a:rPr lang="ja-JP" altLang="en-US" sz="1600" dirty="0">
                <a:solidFill>
                  <a:srgbClr val="FF0000"/>
                </a:solidFill>
                <a:latin typeface="メイリオ" panose="020B0604030504040204" pitchFamily="50" charset="-128"/>
                <a:ea typeface="メイリオ" panose="020B0604030504040204" pitchFamily="50" charset="-128"/>
              </a:rPr>
              <a:t>本事業プロジェクトの新規性や革新性について記載してください。類似の事業プロジェクトが既にある場合は、その比較も記載してください。</a:t>
            </a:r>
            <a:r>
              <a:rPr kumimoji="1" lang="ja-JP" altLang="en-US" sz="1600" dirty="0">
                <a:solidFill>
                  <a:srgbClr val="FF0000"/>
                </a:solidFill>
                <a:latin typeface="メイリオ" panose="020B0604030504040204" pitchFamily="50" charset="-128"/>
                <a:ea typeface="メイリオ" panose="020B0604030504040204" pitchFamily="50" charset="-128"/>
              </a:rPr>
              <a:t>～～～～～～～～～～～～～～～～～～～～～～～～～～～～～～～～～～～～～～～～～～～～～～～～～～～～～～～～～～～～～～～～～～～～～～～～～～～～～～～～</a:t>
            </a: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1-2-4 </a:t>
            </a:r>
            <a:r>
              <a:rPr lang="ja-JP" altLang="en-US" sz="1600" dirty="0">
                <a:latin typeface="メイリオ" panose="020B0604030504040204" pitchFamily="50" charset="-128"/>
                <a:ea typeface="メイリオ" panose="020B0604030504040204" pitchFamily="50" charset="-128"/>
              </a:rPr>
              <a:t>予想される市場規模及び市場優位性</a:t>
            </a:r>
            <a:endParaRPr lang="en-US" altLang="ja-JP" sz="1600" dirty="0">
              <a:latin typeface="メイリオ" panose="020B0604030504040204" pitchFamily="50" charset="-128"/>
              <a:ea typeface="メイリオ" panose="020B0604030504040204" pitchFamily="50" charset="-128"/>
            </a:endParaRPr>
          </a:p>
          <a:p>
            <a:pPr marL="354013" indent="0">
              <a:lnSpc>
                <a:spcPct val="100000"/>
              </a:lnSpc>
              <a:spcBef>
                <a:spcPct val="0"/>
              </a:spcBef>
              <a:buNone/>
              <a:defRPr/>
            </a:pPr>
            <a:r>
              <a:rPr lang="ja-JP" altLang="en-US" sz="1600" dirty="0">
                <a:solidFill>
                  <a:srgbClr val="FF0000"/>
                </a:solidFill>
                <a:latin typeface="メイリオ" panose="020B0604030504040204" pitchFamily="50" charset="-128"/>
                <a:ea typeface="メイリオ" panose="020B0604030504040204" pitchFamily="50" charset="-128"/>
              </a:rPr>
              <a:t>事業がターゲットとする市場に関して、予想される市場規模、また、その市場においてどのような優位性があるのかを記載してください。</a:t>
            </a:r>
            <a:r>
              <a:rPr kumimoji="1" lang="ja-JP" altLang="en-US" sz="1600" dirty="0">
                <a:solidFill>
                  <a:srgbClr val="FF0000"/>
                </a:solidFill>
                <a:latin typeface="メイリオ" panose="020B0604030504040204" pitchFamily="50" charset="-128"/>
                <a:ea typeface="メイリオ" panose="020B0604030504040204" pitchFamily="50" charset="-128"/>
              </a:rPr>
              <a:t>～～～～～～～～～～～～～～～～～～～～～～～～～～～～～～～～～～～～～～～～～～～～～～～～～～～～～～～～～～～～～～～～～～～～～～～～～～～～～～～～</a:t>
            </a: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1-2-5 </a:t>
            </a:r>
            <a:r>
              <a:rPr lang="ja-JP" altLang="en-US" sz="1600" dirty="0">
                <a:latin typeface="メイリオ" panose="020B0604030504040204" pitchFamily="50" charset="-128"/>
                <a:ea typeface="メイリオ" panose="020B0604030504040204" pitchFamily="50" charset="-128"/>
              </a:rPr>
              <a:t>市場投入までのスケジュール</a:t>
            </a:r>
            <a:endParaRPr lang="en-US" altLang="ja-JP" sz="1600" dirty="0">
              <a:latin typeface="メイリオ" panose="020B0604030504040204" pitchFamily="50" charset="-128"/>
              <a:ea typeface="メイリオ" panose="020B0604030504040204" pitchFamily="50" charset="-128"/>
            </a:endParaRPr>
          </a:p>
          <a:p>
            <a:pPr marL="354013" indent="0">
              <a:lnSpc>
                <a:spcPct val="100000"/>
              </a:lnSpc>
              <a:spcBef>
                <a:spcPct val="0"/>
              </a:spcBef>
              <a:buNone/>
              <a:defRPr/>
            </a:pPr>
            <a:r>
              <a:rPr lang="ja-JP" altLang="en-US" sz="1600" dirty="0">
                <a:solidFill>
                  <a:srgbClr val="FF0000"/>
                </a:solidFill>
                <a:latin typeface="メイリオ" panose="020B0604030504040204" pitchFamily="50" charset="-128"/>
                <a:ea typeface="メイリオ" panose="020B0604030504040204" pitchFamily="50" charset="-128"/>
              </a:rPr>
              <a:t>市場投入までのスケジュールを解決すべき事項とともに記載してください。また、今回の補助事業の位置付けがわかるようにしてください。チャート図等によりわかりやすいものとしてください。</a:t>
            </a:r>
            <a:r>
              <a:rPr kumimoji="1" lang="ja-JP" altLang="en-US" sz="1600" dirty="0">
                <a:solidFill>
                  <a:srgbClr val="FF0000"/>
                </a:solidFill>
                <a:latin typeface="メイリオ" panose="020B0604030504040204" pitchFamily="50" charset="-128"/>
                <a:ea typeface="メイリオ" panose="020B0604030504040204" pitchFamily="50" charset="-128"/>
              </a:rPr>
              <a:t>～～～～～～～～～～～～～～～～～～～～～～～～～～～～～</a:t>
            </a:r>
            <a:endParaRPr lang="en-US" altLang="ja-JP" sz="1600" dirty="0">
              <a:solidFill>
                <a:srgbClr val="FF0000"/>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199940499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a:extLst>
              <a:ext uri="{FF2B5EF4-FFF2-40B4-BE49-F238E27FC236}">
                <a16:creationId xmlns:a16="http://schemas.microsoft.com/office/drawing/2014/main" id="{D9E9E225-64D7-050C-0F72-61AD76F1CB06}"/>
              </a:ext>
            </a:extLst>
          </p:cNvPr>
          <p:cNvSpPr>
            <a:spLocks noGrp="1"/>
          </p:cNvSpPr>
          <p:nvPr>
            <p:ph idx="1"/>
          </p:nvPr>
        </p:nvSpPr>
        <p:spPr>
          <a:xfrm>
            <a:off x="838200" y="344129"/>
            <a:ext cx="10515600" cy="5832834"/>
          </a:xfrm>
        </p:spPr>
        <p:txBody>
          <a:bodyPr>
            <a:normAutofit/>
          </a:bodyPr>
          <a:lstStyle/>
          <a:p>
            <a:pPr eaLnBrk="1" hangingPunct="1">
              <a:lnSpc>
                <a:spcPct val="120000"/>
              </a:lnSpc>
              <a:spcBef>
                <a:spcPct val="0"/>
              </a:spcBef>
              <a:buFontTx/>
              <a:buNone/>
              <a:defRPr/>
            </a:pPr>
            <a:r>
              <a:rPr lang="en-US" altLang="ja-JP" sz="1600" dirty="0">
                <a:latin typeface="メイリオ" panose="020B0604030504040204" pitchFamily="50" charset="-128"/>
                <a:ea typeface="メイリオ" panose="020B0604030504040204" pitchFamily="50" charset="-128"/>
              </a:rPr>
              <a:t>2 </a:t>
            </a:r>
            <a:r>
              <a:rPr lang="ja-JP" altLang="en-US" sz="1600" dirty="0">
                <a:latin typeface="メイリオ" panose="020B0604030504040204" pitchFamily="50" charset="-128"/>
                <a:ea typeface="メイリオ" panose="020B0604030504040204" pitchFamily="50" charset="-128"/>
              </a:rPr>
              <a:t>補助事業の内容</a:t>
            </a:r>
            <a:endParaRPr lang="en-US" altLang="ja-JP" sz="1600" dirty="0">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r>
              <a:rPr lang="en-US" altLang="ja-JP" sz="1600" dirty="0">
                <a:latin typeface="メイリオ" panose="020B0604030504040204" pitchFamily="50" charset="-128"/>
                <a:ea typeface="メイリオ" panose="020B0604030504040204" pitchFamily="50" charset="-128"/>
              </a:rPr>
              <a:t>2-1 </a:t>
            </a:r>
            <a:r>
              <a:rPr lang="ja-JP" altLang="en-US" sz="1600" dirty="0">
                <a:latin typeface="メイリオ" panose="020B0604030504040204" pitchFamily="50" charset="-128"/>
                <a:ea typeface="メイリオ" panose="020B0604030504040204" pitchFamily="50" charset="-128"/>
              </a:rPr>
              <a:t>補助事業における目標（目標、目標を達成するための課題、課題の解決策）</a:t>
            </a:r>
            <a:endParaRPr lang="en-US" altLang="ja-JP" sz="1600" dirty="0">
              <a:latin typeface="メイリオ" panose="020B0604030504040204" pitchFamily="50" charset="-128"/>
              <a:ea typeface="メイリオ" panose="020B0604030504040204" pitchFamily="50" charset="-128"/>
            </a:endParaRPr>
          </a:p>
          <a:p>
            <a:pPr marL="354013" indent="0" eaLnBrk="1" hangingPunct="1">
              <a:lnSpc>
                <a:spcPct val="12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今回応募いただく補助事業の実施における目標、目標を達成するための課題、その課題の解決策等を記載してください。</a:t>
            </a:r>
          </a:p>
          <a:p>
            <a:pPr marL="354013" indent="0" eaLnBrk="1" hangingPunct="1">
              <a:lnSpc>
                <a:spcPct val="12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例（１）目標</a:t>
            </a:r>
          </a:p>
          <a:p>
            <a:pPr marL="354013" indent="0" eaLnBrk="1" hangingPunct="1">
              <a:lnSpc>
                <a:spcPct val="12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（２）目標を達成するための課題</a:t>
            </a:r>
          </a:p>
          <a:p>
            <a:pPr marL="354013" indent="0" eaLnBrk="1" hangingPunct="1">
              <a:lnSpc>
                <a:spcPct val="12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（３）課題の解決策</a:t>
            </a: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r>
              <a:rPr lang="en-US" altLang="ja-JP" sz="1600" dirty="0">
                <a:latin typeface="メイリオ" panose="020B0604030504040204" pitchFamily="50" charset="-128"/>
                <a:ea typeface="メイリオ" panose="020B0604030504040204" pitchFamily="50" charset="-128"/>
              </a:rPr>
              <a:t>2-2 F/S</a:t>
            </a:r>
            <a:r>
              <a:rPr lang="ja-JP" altLang="en-US" sz="1600" dirty="0">
                <a:latin typeface="メイリオ" panose="020B0604030504040204" pitchFamily="50" charset="-128"/>
                <a:ea typeface="メイリオ" panose="020B0604030504040204" pitchFamily="50" charset="-128"/>
              </a:rPr>
              <a:t>・</a:t>
            </a:r>
            <a:r>
              <a:rPr lang="en-US" altLang="ja-JP" sz="1600" dirty="0">
                <a:latin typeface="メイリオ" panose="020B0604030504040204" pitchFamily="50" charset="-128"/>
                <a:ea typeface="メイリオ" panose="020B0604030504040204" pitchFamily="50" charset="-128"/>
              </a:rPr>
              <a:t>PoC</a:t>
            </a:r>
            <a:r>
              <a:rPr lang="ja-JP" altLang="en-US" sz="1600" dirty="0">
                <a:latin typeface="メイリオ" panose="020B0604030504040204" pitchFamily="50" charset="-128"/>
                <a:ea typeface="メイリオ" panose="020B0604030504040204" pitchFamily="50" charset="-128"/>
              </a:rPr>
              <a:t>・</a:t>
            </a:r>
            <a:r>
              <a:rPr lang="en-US" altLang="ja-JP" sz="1600" dirty="0">
                <a:latin typeface="メイリオ" panose="020B0604030504040204" pitchFamily="50" charset="-128"/>
                <a:ea typeface="メイリオ" panose="020B0604030504040204" pitchFamily="50" charset="-128"/>
              </a:rPr>
              <a:t>R&amp;D</a:t>
            </a:r>
            <a:r>
              <a:rPr lang="ja-JP" altLang="en-US" sz="1600" dirty="0">
                <a:latin typeface="メイリオ" panose="020B0604030504040204" pitchFamily="50" charset="-128"/>
                <a:ea typeface="メイリオ" panose="020B0604030504040204" pitchFamily="50" charset="-128"/>
              </a:rPr>
              <a:t>の実施内容</a:t>
            </a:r>
            <a:endParaRPr lang="en-US" altLang="ja-JP" sz="1600" dirty="0">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今回応募いただく補助事業の実施内容をわかりやすく記載してください。</a:t>
            </a:r>
            <a:r>
              <a:rPr kumimoji="1" lang="ja-JP" altLang="en-US" sz="1600" dirty="0">
                <a:solidFill>
                  <a:srgbClr val="FF0000"/>
                </a:solidFill>
                <a:latin typeface="メイリオ" panose="020B0604030504040204" pitchFamily="50" charset="-128"/>
                <a:ea typeface="メイリオ" panose="020B0604030504040204" pitchFamily="50" charset="-128"/>
              </a:rPr>
              <a:t>～～～～～～～～～～～～～～～～～～～～～～～～～～～～～～～～～～～～～～～～～～～～～～～～～～～～～～～～～～～～～～～～～～～～～～～～～～～～～～～～</a:t>
            </a: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r>
              <a:rPr lang="en-US" altLang="ja-JP" sz="1600" dirty="0">
                <a:latin typeface="メイリオ" panose="020B0604030504040204" pitchFamily="50" charset="-128"/>
                <a:ea typeface="メイリオ" panose="020B0604030504040204" pitchFamily="50" charset="-128"/>
              </a:rPr>
              <a:t>2-3 </a:t>
            </a:r>
            <a:r>
              <a:rPr lang="ja-JP" altLang="en-US" sz="1600" dirty="0">
                <a:latin typeface="メイリオ" panose="020B0604030504040204" pitchFamily="50" charset="-128"/>
                <a:ea typeface="メイリオ" panose="020B0604030504040204" pitchFamily="50" charset="-128"/>
              </a:rPr>
              <a:t>実施スケジュール</a:t>
            </a:r>
            <a:endParaRPr lang="en-US" altLang="ja-JP" sz="1600" dirty="0">
              <a:latin typeface="メイリオ" panose="020B0604030504040204" pitchFamily="50" charset="-128"/>
              <a:ea typeface="メイリオ" panose="020B0604030504040204" pitchFamily="50" charset="-128"/>
            </a:endParaRPr>
          </a:p>
          <a:p>
            <a:pPr marL="354013" indent="0" eaLnBrk="1" hangingPunct="1">
              <a:lnSpc>
                <a:spcPct val="12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今回応募いただく補助事業の実施スケジュールを記載してください。複数年度の場合は各年度ごと記載してください。必ず完了することができる実現可能性のあるスケジュールとしてください。下図の例を参照してください。</a:t>
            </a: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2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marL="0" indent="0">
              <a:lnSpc>
                <a:spcPct val="120000"/>
              </a:lnSpc>
              <a:buNone/>
            </a:pPr>
            <a:endParaRPr kumimoji="1" lang="ja-JP" altLang="en-US" sz="1600" dirty="0">
              <a:latin typeface="メイリオ" panose="020B0604030504040204" pitchFamily="50" charset="-128"/>
              <a:ea typeface="メイリオ" panose="020B0604030504040204" pitchFamily="50" charset="-128"/>
            </a:endParaRPr>
          </a:p>
        </p:txBody>
      </p:sp>
      <p:graphicFrame>
        <p:nvGraphicFramePr>
          <p:cNvPr id="2" name="表 1">
            <a:extLst>
              <a:ext uri="{FF2B5EF4-FFF2-40B4-BE49-F238E27FC236}">
                <a16:creationId xmlns:a16="http://schemas.microsoft.com/office/drawing/2014/main" id="{79942627-CBA6-4DA9-8E04-A7434F2D291D}"/>
              </a:ext>
            </a:extLst>
          </p:cNvPr>
          <p:cNvGraphicFramePr>
            <a:graphicFrameLocks noGrp="1"/>
          </p:cNvGraphicFramePr>
          <p:nvPr>
            <p:extLst>
              <p:ext uri="{D42A27DB-BD31-4B8C-83A1-F6EECF244321}">
                <p14:modId xmlns:p14="http://schemas.microsoft.com/office/powerpoint/2010/main" val="2727290693"/>
              </p:ext>
            </p:extLst>
          </p:nvPr>
        </p:nvGraphicFramePr>
        <p:xfrm>
          <a:off x="1671761" y="4884103"/>
          <a:ext cx="8128002" cy="1483360"/>
        </p:xfrm>
        <a:graphic>
          <a:graphicData uri="http://schemas.openxmlformats.org/drawingml/2006/table">
            <a:tbl>
              <a:tblPr firstRow="1" bandRow="1">
                <a:tableStyleId>{5C22544A-7EE6-4342-B048-85BDC9FD1C3A}</a:tableStyleId>
              </a:tblPr>
              <a:tblGrid>
                <a:gridCol w="1354667">
                  <a:extLst>
                    <a:ext uri="{9D8B030D-6E8A-4147-A177-3AD203B41FA5}">
                      <a16:colId xmlns:a16="http://schemas.microsoft.com/office/drawing/2014/main" val="3550057631"/>
                    </a:ext>
                  </a:extLst>
                </a:gridCol>
                <a:gridCol w="1354667">
                  <a:extLst>
                    <a:ext uri="{9D8B030D-6E8A-4147-A177-3AD203B41FA5}">
                      <a16:colId xmlns:a16="http://schemas.microsoft.com/office/drawing/2014/main" val="4060151503"/>
                    </a:ext>
                  </a:extLst>
                </a:gridCol>
                <a:gridCol w="1354667">
                  <a:extLst>
                    <a:ext uri="{9D8B030D-6E8A-4147-A177-3AD203B41FA5}">
                      <a16:colId xmlns:a16="http://schemas.microsoft.com/office/drawing/2014/main" val="2630030596"/>
                    </a:ext>
                  </a:extLst>
                </a:gridCol>
                <a:gridCol w="1354667">
                  <a:extLst>
                    <a:ext uri="{9D8B030D-6E8A-4147-A177-3AD203B41FA5}">
                      <a16:colId xmlns:a16="http://schemas.microsoft.com/office/drawing/2014/main" val="177148312"/>
                    </a:ext>
                  </a:extLst>
                </a:gridCol>
                <a:gridCol w="1354667">
                  <a:extLst>
                    <a:ext uri="{9D8B030D-6E8A-4147-A177-3AD203B41FA5}">
                      <a16:colId xmlns:a16="http://schemas.microsoft.com/office/drawing/2014/main" val="2889631020"/>
                    </a:ext>
                  </a:extLst>
                </a:gridCol>
                <a:gridCol w="1354667">
                  <a:extLst>
                    <a:ext uri="{9D8B030D-6E8A-4147-A177-3AD203B41FA5}">
                      <a16:colId xmlns:a16="http://schemas.microsoft.com/office/drawing/2014/main" val="3359983150"/>
                    </a:ext>
                  </a:extLst>
                </a:gridCol>
              </a:tblGrid>
              <a:tr h="370840">
                <a:tc>
                  <a:txBody>
                    <a:bodyPr/>
                    <a:lstStyle/>
                    <a:p>
                      <a:endParaRPr kumimoji="1" lang="ja-JP" altLang="en-US" dirty="0"/>
                    </a:p>
                  </a:txBody>
                  <a:tcPr/>
                </a:tc>
                <a:tc>
                  <a:txBody>
                    <a:bodyPr/>
                    <a:lstStyle/>
                    <a:p>
                      <a:pPr algn="ctr"/>
                      <a:r>
                        <a:rPr kumimoji="1" lang="ja-JP" altLang="en-US" dirty="0"/>
                        <a:t>●月</a:t>
                      </a: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dirty="0"/>
                        <a:t>●月</a:t>
                      </a: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dirty="0"/>
                        <a:t>●月</a:t>
                      </a: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dirty="0"/>
                        <a:t>●月</a:t>
                      </a: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dirty="0"/>
                        <a:t>●月</a:t>
                      </a:r>
                    </a:p>
                  </a:txBody>
                  <a:tcPr/>
                </a:tc>
                <a:extLst>
                  <a:ext uri="{0D108BD9-81ED-4DB2-BD59-A6C34878D82A}">
                    <a16:rowId xmlns:a16="http://schemas.microsoft.com/office/drawing/2014/main" val="512841442"/>
                  </a:ext>
                </a:extLst>
              </a:tr>
              <a:tr h="370840">
                <a:tc>
                  <a:txBody>
                    <a:bodyPr/>
                    <a:lstStyle/>
                    <a:p>
                      <a:r>
                        <a:rPr kumimoji="1" lang="ja-JP" altLang="en-US" dirty="0">
                          <a:solidFill>
                            <a:srgbClr val="FF0000"/>
                          </a:solidFill>
                        </a:rPr>
                        <a:t>項目</a:t>
                      </a:r>
                      <a:r>
                        <a:rPr kumimoji="1" lang="en-US" altLang="ja-JP" dirty="0">
                          <a:solidFill>
                            <a:srgbClr val="FF0000"/>
                          </a:solidFill>
                        </a:rPr>
                        <a:t>A</a:t>
                      </a:r>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dirty="0"/>
                    </a:p>
                  </a:txBody>
                  <a:tcPr/>
                </a:tc>
                <a:extLst>
                  <a:ext uri="{0D108BD9-81ED-4DB2-BD59-A6C34878D82A}">
                    <a16:rowId xmlns:a16="http://schemas.microsoft.com/office/drawing/2014/main" val="2014890352"/>
                  </a:ext>
                </a:extLst>
              </a:tr>
              <a:tr h="370840">
                <a:tc>
                  <a:txBody>
                    <a:bodyPr/>
                    <a:lstStyle/>
                    <a:p>
                      <a:r>
                        <a:rPr kumimoji="1" lang="ja-JP" altLang="en-US" dirty="0">
                          <a:solidFill>
                            <a:srgbClr val="FF0000"/>
                          </a:solidFill>
                        </a:rPr>
                        <a:t>項目</a:t>
                      </a:r>
                      <a:r>
                        <a:rPr kumimoji="1" lang="en-US" altLang="ja-JP" dirty="0">
                          <a:solidFill>
                            <a:srgbClr val="FF0000"/>
                          </a:solidFill>
                        </a:rPr>
                        <a:t>B</a:t>
                      </a:r>
                      <a:endParaRPr kumimoji="1" lang="ja-JP" altLang="en-US" dirty="0">
                        <a:solidFill>
                          <a:srgbClr val="FF0000"/>
                        </a:solidFill>
                      </a:endParaRPr>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dirty="0"/>
                    </a:p>
                  </a:txBody>
                  <a:tcPr/>
                </a:tc>
                <a:tc>
                  <a:txBody>
                    <a:bodyPr/>
                    <a:lstStyle/>
                    <a:p>
                      <a:endParaRPr kumimoji="1" lang="ja-JP" altLang="en-US"/>
                    </a:p>
                  </a:txBody>
                  <a:tcPr/>
                </a:tc>
                <a:tc>
                  <a:txBody>
                    <a:bodyPr/>
                    <a:lstStyle/>
                    <a:p>
                      <a:endParaRPr kumimoji="1" lang="ja-JP" altLang="en-US" dirty="0"/>
                    </a:p>
                  </a:txBody>
                  <a:tcPr/>
                </a:tc>
                <a:extLst>
                  <a:ext uri="{0D108BD9-81ED-4DB2-BD59-A6C34878D82A}">
                    <a16:rowId xmlns:a16="http://schemas.microsoft.com/office/drawing/2014/main" val="2236445309"/>
                  </a:ext>
                </a:extLst>
              </a:tr>
              <a:tr h="370840">
                <a:tc>
                  <a:txBody>
                    <a:bodyPr/>
                    <a:lstStyle/>
                    <a:p>
                      <a:r>
                        <a:rPr kumimoji="1" lang="ja-JP" altLang="en-US" dirty="0">
                          <a:solidFill>
                            <a:srgbClr val="FF0000"/>
                          </a:solidFill>
                        </a:rPr>
                        <a:t>項目</a:t>
                      </a:r>
                      <a:r>
                        <a:rPr kumimoji="1" lang="en-US" altLang="ja-JP" dirty="0">
                          <a:solidFill>
                            <a:srgbClr val="FF0000"/>
                          </a:solidFill>
                        </a:rPr>
                        <a:t>C</a:t>
                      </a:r>
                      <a:endParaRPr kumimoji="1" lang="ja-JP" altLang="en-US" dirty="0">
                        <a:solidFill>
                          <a:srgbClr val="FF0000"/>
                        </a:solidFill>
                      </a:endParaRPr>
                    </a:p>
                  </a:txBody>
                  <a:tcPr/>
                </a:tc>
                <a:tc>
                  <a:txBody>
                    <a:bodyPr/>
                    <a:lstStyle/>
                    <a:p>
                      <a:endParaRPr kumimoji="1" lang="ja-JP" altLang="en-US" dirty="0"/>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dirty="0"/>
                    </a:p>
                  </a:txBody>
                  <a:tcPr/>
                </a:tc>
                <a:extLst>
                  <a:ext uri="{0D108BD9-81ED-4DB2-BD59-A6C34878D82A}">
                    <a16:rowId xmlns:a16="http://schemas.microsoft.com/office/drawing/2014/main" val="581803919"/>
                  </a:ext>
                </a:extLst>
              </a:tr>
            </a:tbl>
          </a:graphicData>
        </a:graphic>
      </p:graphicFrame>
      <p:cxnSp>
        <p:nvCxnSpPr>
          <p:cNvPr id="5" name="直線矢印コネクタ 4">
            <a:extLst>
              <a:ext uri="{FF2B5EF4-FFF2-40B4-BE49-F238E27FC236}">
                <a16:creationId xmlns:a16="http://schemas.microsoft.com/office/drawing/2014/main" id="{F652BA94-3926-13F7-8504-755A11B0848D}"/>
              </a:ext>
            </a:extLst>
          </p:cNvPr>
          <p:cNvCxnSpPr/>
          <p:nvPr/>
        </p:nvCxnSpPr>
        <p:spPr>
          <a:xfrm>
            <a:off x="3031889" y="5452463"/>
            <a:ext cx="2703873" cy="0"/>
          </a:xfrm>
          <a:prstGeom prst="straightConnector1">
            <a:avLst/>
          </a:prstGeom>
          <a:ln w="38100">
            <a:tailEnd type="triangle"/>
          </a:ln>
        </p:spPr>
        <p:style>
          <a:lnRef idx="2">
            <a:schemeClr val="accent1"/>
          </a:lnRef>
          <a:fillRef idx="0">
            <a:schemeClr val="accent1"/>
          </a:fillRef>
          <a:effectRef idx="1">
            <a:schemeClr val="accent1"/>
          </a:effectRef>
          <a:fontRef idx="minor">
            <a:schemeClr val="tx1"/>
          </a:fontRef>
        </p:style>
      </p:cxnSp>
      <p:cxnSp>
        <p:nvCxnSpPr>
          <p:cNvPr id="6" name="直線矢印コネクタ 5">
            <a:extLst>
              <a:ext uri="{FF2B5EF4-FFF2-40B4-BE49-F238E27FC236}">
                <a16:creationId xmlns:a16="http://schemas.microsoft.com/office/drawing/2014/main" id="{5501328A-D98C-DF60-F53F-197744C90F22}"/>
              </a:ext>
            </a:extLst>
          </p:cNvPr>
          <p:cNvCxnSpPr/>
          <p:nvPr/>
        </p:nvCxnSpPr>
        <p:spPr>
          <a:xfrm>
            <a:off x="5735762" y="5452463"/>
            <a:ext cx="2703873" cy="0"/>
          </a:xfrm>
          <a:prstGeom prst="straightConnector1">
            <a:avLst/>
          </a:prstGeom>
          <a:ln w="38100">
            <a:tailEnd type="triangle"/>
          </a:ln>
        </p:spPr>
        <p:style>
          <a:lnRef idx="2">
            <a:schemeClr val="accent1"/>
          </a:lnRef>
          <a:fillRef idx="0">
            <a:schemeClr val="accent1"/>
          </a:fillRef>
          <a:effectRef idx="1">
            <a:schemeClr val="accent1"/>
          </a:effectRef>
          <a:fontRef idx="minor">
            <a:schemeClr val="tx1"/>
          </a:fontRef>
        </p:style>
      </p:cxnSp>
      <p:cxnSp>
        <p:nvCxnSpPr>
          <p:cNvPr id="7" name="直線矢印コネクタ 6">
            <a:extLst>
              <a:ext uri="{FF2B5EF4-FFF2-40B4-BE49-F238E27FC236}">
                <a16:creationId xmlns:a16="http://schemas.microsoft.com/office/drawing/2014/main" id="{43E72694-5936-F178-2ABF-9FDB5AA868EE}"/>
              </a:ext>
            </a:extLst>
          </p:cNvPr>
          <p:cNvCxnSpPr/>
          <p:nvPr/>
        </p:nvCxnSpPr>
        <p:spPr>
          <a:xfrm>
            <a:off x="4383825" y="5850669"/>
            <a:ext cx="2703873" cy="0"/>
          </a:xfrm>
          <a:prstGeom prst="straightConnector1">
            <a:avLst/>
          </a:prstGeom>
          <a:ln w="38100">
            <a:tailEnd type="triangle"/>
          </a:ln>
        </p:spPr>
        <p:style>
          <a:lnRef idx="2">
            <a:schemeClr val="accent1"/>
          </a:lnRef>
          <a:fillRef idx="0">
            <a:schemeClr val="accent1"/>
          </a:fillRef>
          <a:effectRef idx="1">
            <a:schemeClr val="accent1"/>
          </a:effectRef>
          <a:fontRef idx="minor">
            <a:schemeClr val="tx1"/>
          </a:fontRef>
        </p:style>
      </p:cxnSp>
      <p:cxnSp>
        <p:nvCxnSpPr>
          <p:cNvPr id="9" name="直線矢印コネクタ 8">
            <a:extLst>
              <a:ext uri="{FF2B5EF4-FFF2-40B4-BE49-F238E27FC236}">
                <a16:creationId xmlns:a16="http://schemas.microsoft.com/office/drawing/2014/main" id="{5B83C332-8FD3-27F9-D478-8A1FD148B27E}"/>
              </a:ext>
            </a:extLst>
          </p:cNvPr>
          <p:cNvCxnSpPr/>
          <p:nvPr/>
        </p:nvCxnSpPr>
        <p:spPr>
          <a:xfrm>
            <a:off x="7087698" y="6189882"/>
            <a:ext cx="2703873" cy="0"/>
          </a:xfrm>
          <a:prstGeom prst="straightConnector1">
            <a:avLst/>
          </a:prstGeom>
          <a:ln w="38100">
            <a:tailEnd type="triangle"/>
          </a:ln>
        </p:spPr>
        <p:style>
          <a:lnRef idx="2">
            <a:schemeClr val="accent1"/>
          </a:lnRef>
          <a:fillRef idx="0">
            <a:schemeClr val="accent1"/>
          </a:fillRef>
          <a:effectRef idx="1">
            <a:schemeClr val="accent1"/>
          </a:effectRef>
          <a:fontRef idx="minor">
            <a:schemeClr val="tx1"/>
          </a:fontRef>
        </p:style>
      </p:cxnSp>
      <p:sp>
        <p:nvSpPr>
          <p:cNvPr id="10" name="テキスト ボックス 9">
            <a:extLst>
              <a:ext uri="{FF2B5EF4-FFF2-40B4-BE49-F238E27FC236}">
                <a16:creationId xmlns:a16="http://schemas.microsoft.com/office/drawing/2014/main" id="{DCF7F1AB-ECC1-683D-83DA-336C95AC3B3A}"/>
              </a:ext>
            </a:extLst>
          </p:cNvPr>
          <p:cNvSpPr txBox="1"/>
          <p:nvPr/>
        </p:nvSpPr>
        <p:spPr>
          <a:xfrm>
            <a:off x="3113750" y="5438970"/>
            <a:ext cx="1620957" cy="307777"/>
          </a:xfrm>
          <a:prstGeom prst="rect">
            <a:avLst/>
          </a:prstGeom>
          <a:noFill/>
        </p:spPr>
        <p:txBody>
          <a:bodyPr wrap="none" rtlCol="0">
            <a:spAutoFit/>
          </a:bodyPr>
          <a:lstStyle/>
          <a:p>
            <a:r>
              <a:rPr kumimoji="1" lang="ja-JP" altLang="en-US" sz="1400" dirty="0">
                <a:solidFill>
                  <a:srgbClr val="FF0000"/>
                </a:solidFill>
              </a:rPr>
              <a:t>●●に関する検討</a:t>
            </a:r>
          </a:p>
        </p:txBody>
      </p:sp>
      <p:sp>
        <p:nvSpPr>
          <p:cNvPr id="11" name="テキスト ボックス 10">
            <a:extLst>
              <a:ext uri="{FF2B5EF4-FFF2-40B4-BE49-F238E27FC236}">
                <a16:creationId xmlns:a16="http://schemas.microsoft.com/office/drawing/2014/main" id="{30458176-23C4-56C0-6EA0-5D676B934E56}"/>
              </a:ext>
            </a:extLst>
          </p:cNvPr>
          <p:cNvSpPr txBox="1"/>
          <p:nvPr/>
        </p:nvSpPr>
        <p:spPr>
          <a:xfrm>
            <a:off x="5902438" y="5468181"/>
            <a:ext cx="1620957" cy="307777"/>
          </a:xfrm>
          <a:prstGeom prst="rect">
            <a:avLst/>
          </a:prstGeom>
          <a:noFill/>
        </p:spPr>
        <p:txBody>
          <a:bodyPr wrap="none" rtlCol="0">
            <a:spAutoFit/>
          </a:bodyPr>
          <a:lstStyle/>
          <a:p>
            <a:r>
              <a:rPr kumimoji="1" lang="ja-JP" altLang="en-US" sz="1400" dirty="0">
                <a:solidFill>
                  <a:srgbClr val="FF0000"/>
                </a:solidFill>
              </a:rPr>
              <a:t>●●に関する開発</a:t>
            </a:r>
          </a:p>
        </p:txBody>
      </p:sp>
      <p:sp>
        <p:nvSpPr>
          <p:cNvPr id="12" name="テキスト ボックス 11">
            <a:extLst>
              <a:ext uri="{FF2B5EF4-FFF2-40B4-BE49-F238E27FC236}">
                <a16:creationId xmlns:a16="http://schemas.microsoft.com/office/drawing/2014/main" id="{C8157876-B9BE-6153-B75A-DD64D1841FD9}"/>
              </a:ext>
            </a:extLst>
          </p:cNvPr>
          <p:cNvSpPr txBox="1"/>
          <p:nvPr/>
        </p:nvSpPr>
        <p:spPr>
          <a:xfrm>
            <a:off x="4745906" y="5829031"/>
            <a:ext cx="1620957" cy="307777"/>
          </a:xfrm>
          <a:prstGeom prst="rect">
            <a:avLst/>
          </a:prstGeom>
          <a:noFill/>
        </p:spPr>
        <p:txBody>
          <a:bodyPr wrap="none" rtlCol="0">
            <a:spAutoFit/>
          </a:bodyPr>
          <a:lstStyle/>
          <a:p>
            <a:r>
              <a:rPr kumimoji="1" lang="ja-JP" altLang="en-US" sz="1400" dirty="0">
                <a:solidFill>
                  <a:srgbClr val="FF0000"/>
                </a:solidFill>
              </a:rPr>
              <a:t>●●に関する開発</a:t>
            </a:r>
          </a:p>
        </p:txBody>
      </p:sp>
      <p:sp>
        <p:nvSpPr>
          <p:cNvPr id="13" name="テキスト ボックス 12">
            <a:extLst>
              <a:ext uri="{FF2B5EF4-FFF2-40B4-BE49-F238E27FC236}">
                <a16:creationId xmlns:a16="http://schemas.microsoft.com/office/drawing/2014/main" id="{E0500BFF-69E4-CF8C-1509-D12ECDC92A15}"/>
              </a:ext>
            </a:extLst>
          </p:cNvPr>
          <p:cNvSpPr txBox="1"/>
          <p:nvPr/>
        </p:nvSpPr>
        <p:spPr>
          <a:xfrm>
            <a:off x="7629155" y="6184965"/>
            <a:ext cx="1620957" cy="307777"/>
          </a:xfrm>
          <a:prstGeom prst="rect">
            <a:avLst/>
          </a:prstGeom>
          <a:noFill/>
        </p:spPr>
        <p:txBody>
          <a:bodyPr wrap="none" rtlCol="0">
            <a:spAutoFit/>
          </a:bodyPr>
          <a:lstStyle/>
          <a:p>
            <a:r>
              <a:rPr kumimoji="1" lang="ja-JP" altLang="en-US" sz="1400" dirty="0">
                <a:solidFill>
                  <a:srgbClr val="FF0000"/>
                </a:solidFill>
              </a:rPr>
              <a:t>●●に関する試験</a:t>
            </a:r>
          </a:p>
        </p:txBody>
      </p:sp>
    </p:spTree>
    <p:extLst>
      <p:ext uri="{BB962C8B-B14F-4D97-AF65-F5344CB8AC3E}">
        <p14:creationId xmlns:p14="http://schemas.microsoft.com/office/powerpoint/2010/main" val="408168724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a:extLst>
              <a:ext uri="{FF2B5EF4-FFF2-40B4-BE49-F238E27FC236}">
                <a16:creationId xmlns:a16="http://schemas.microsoft.com/office/drawing/2014/main" id="{D9E9E225-64D7-050C-0F72-61AD76F1CB06}"/>
              </a:ext>
            </a:extLst>
          </p:cNvPr>
          <p:cNvSpPr>
            <a:spLocks noGrp="1"/>
          </p:cNvSpPr>
          <p:nvPr>
            <p:ph idx="1"/>
          </p:nvPr>
        </p:nvSpPr>
        <p:spPr>
          <a:xfrm>
            <a:off x="838200" y="344129"/>
            <a:ext cx="10515600" cy="5832834"/>
          </a:xfrm>
        </p:spPr>
        <p:txBody>
          <a:bodyPr>
            <a:normAutofit/>
          </a:bodyPr>
          <a:lstStyle/>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2-4 </a:t>
            </a:r>
            <a:r>
              <a:rPr lang="ja-JP" altLang="en-US" sz="1600" dirty="0">
                <a:latin typeface="メイリオ" panose="020B0604030504040204" pitchFamily="50" charset="-128"/>
                <a:ea typeface="メイリオ" panose="020B0604030504040204" pitchFamily="50" charset="-128"/>
              </a:rPr>
              <a:t>事業の実施方法及び体制</a:t>
            </a:r>
            <a:endParaRPr lang="en-US" altLang="ja-JP" sz="1600" dirty="0">
              <a:latin typeface="メイリオ" panose="020B0604030504040204" pitchFamily="50" charset="-128"/>
              <a:ea typeface="メイリオ" panose="020B0604030504040204" pitchFamily="50" charset="-128"/>
            </a:endParaRP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補助事業を実施するにあたり、必要な個々の機能を、誰が提供するのかを明確にするために、外部協力体制を含めた具体的な補助事業の実施体制を記入してください。</a:t>
            </a: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3</a:t>
            </a:r>
            <a:r>
              <a:rPr lang="ja-JP" altLang="en-US" sz="1600" dirty="0">
                <a:latin typeface="メイリオ" panose="020B0604030504040204" pitchFamily="50" charset="-128"/>
                <a:ea typeface="メイリオ" panose="020B0604030504040204" pitchFamily="50" charset="-128"/>
              </a:rPr>
              <a:t> 実績等</a:t>
            </a:r>
            <a:endParaRPr lang="en-US" altLang="ja-JP" sz="1600" dirty="0">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3-1 </a:t>
            </a:r>
            <a:r>
              <a:rPr lang="ja-JP" altLang="en-US" sz="1600" dirty="0">
                <a:latin typeface="メイリオ" panose="020B0604030504040204" pitchFamily="50" charset="-128"/>
                <a:ea typeface="メイリオ" panose="020B0604030504040204" pitchFamily="50" charset="-128"/>
              </a:rPr>
              <a:t>実績</a:t>
            </a:r>
            <a:endParaRPr lang="en-US" altLang="ja-JP" sz="1600" dirty="0">
              <a:latin typeface="メイリオ" panose="020B0604030504040204" pitchFamily="50" charset="-128"/>
              <a:ea typeface="メイリオ" panose="020B0604030504040204" pitchFamily="50" charset="-128"/>
            </a:endParaRP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申請者における実績等について記載してください。（本補助事業との関連の有無も合わせて記載してください。業績の多い場合にはその他何件と記入してください。）</a:t>
            </a: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●実績の例</a:t>
            </a: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・製品化、販売実績</a:t>
            </a: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・論文・口頭発表</a:t>
            </a: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・著書</a:t>
            </a: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・表彰</a:t>
            </a: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・これまでに受けた研究開発費等とその成果</a:t>
            </a: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・出資・融資</a:t>
            </a:r>
          </a:p>
          <a:p>
            <a:pPr marL="363538" indent="0"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　　など</a:t>
            </a: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r>
              <a:rPr lang="en-US" altLang="ja-JP" sz="1600" dirty="0">
                <a:latin typeface="メイリオ" panose="020B0604030504040204" pitchFamily="50" charset="-128"/>
                <a:ea typeface="メイリオ" panose="020B0604030504040204" pitchFamily="50" charset="-128"/>
              </a:rPr>
              <a:t>3-2 </a:t>
            </a:r>
            <a:r>
              <a:rPr lang="ja-JP" altLang="en-US" sz="1600" dirty="0">
                <a:latin typeface="メイリオ" panose="020B0604030504040204" pitchFamily="50" charset="-128"/>
                <a:ea typeface="メイリオ" panose="020B0604030504040204" pitchFamily="50" charset="-128"/>
              </a:rPr>
              <a:t>その他</a:t>
            </a:r>
            <a:endParaRPr lang="en-US" altLang="ja-JP" sz="1600" dirty="0">
              <a:latin typeface="メイリオ" panose="020B0604030504040204" pitchFamily="50" charset="-128"/>
              <a:ea typeface="メイリオ" panose="020B0604030504040204" pitchFamily="50" charset="-128"/>
            </a:endParaRPr>
          </a:p>
          <a:p>
            <a:pPr indent="134938" eaLnBrk="1" hangingPunct="1">
              <a:lnSpc>
                <a:spcPct val="100000"/>
              </a:lnSpc>
              <a:spcBef>
                <a:spcPct val="0"/>
              </a:spcBef>
              <a:buFontTx/>
              <a:buNone/>
              <a:defRPr/>
            </a:pPr>
            <a:r>
              <a:rPr lang="ja-JP" altLang="en-US" sz="1600" dirty="0">
                <a:solidFill>
                  <a:srgbClr val="FF0000"/>
                </a:solidFill>
                <a:latin typeface="メイリオ" panose="020B0604030504040204" pitchFamily="50" charset="-128"/>
                <a:ea typeface="メイリオ" panose="020B0604030504040204" pitchFamily="50" charset="-128"/>
              </a:rPr>
              <a:t>その他、本申請に関連してアピール等がありましたら記載してください。</a:t>
            </a: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eaLnBrk="1" hangingPunct="1">
              <a:lnSpc>
                <a:spcPct val="100000"/>
              </a:lnSpc>
              <a:spcBef>
                <a:spcPct val="0"/>
              </a:spcBef>
              <a:buFontTx/>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marL="0" indent="0">
              <a:lnSpc>
                <a:spcPct val="100000"/>
              </a:lnSpc>
              <a:buNone/>
            </a:pPr>
            <a:endParaRPr kumimoji="1" lang="ja-JP" altLang="en-US" sz="1600"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90906886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a:extLst>
              <a:ext uri="{FF2B5EF4-FFF2-40B4-BE49-F238E27FC236}">
                <a16:creationId xmlns:a16="http://schemas.microsoft.com/office/drawing/2014/main" id="{5254A751-AC20-FABC-B468-DC64F187814B}"/>
              </a:ext>
            </a:extLst>
          </p:cNvPr>
          <p:cNvSpPr>
            <a:spLocks noGrp="1"/>
          </p:cNvSpPr>
          <p:nvPr>
            <p:ph idx="1"/>
          </p:nvPr>
        </p:nvSpPr>
        <p:spPr>
          <a:xfrm>
            <a:off x="529728" y="352541"/>
            <a:ext cx="10515600" cy="429658"/>
          </a:xfrm>
        </p:spPr>
        <p:txBody>
          <a:bodyPr>
            <a:normAutofit fontScale="92500" lnSpcReduction="10000"/>
          </a:bodyPr>
          <a:lstStyle/>
          <a:p>
            <a:pPr marL="0" indent="0">
              <a:buNone/>
            </a:pPr>
            <a:r>
              <a:rPr kumimoji="1" lang="ja-JP" altLang="en-US" dirty="0"/>
              <a:t>オープンイノベーションについて：</a:t>
            </a:r>
            <a:endParaRPr kumimoji="1" lang="en-US" altLang="ja-JP" dirty="0"/>
          </a:p>
          <a:p>
            <a:pPr marL="0" indent="0">
              <a:buNone/>
            </a:pPr>
            <a:endParaRPr kumimoji="1" lang="ja-JP" altLang="en-US" dirty="0">
              <a:solidFill>
                <a:srgbClr val="FF0000"/>
              </a:solidFill>
            </a:endParaRPr>
          </a:p>
        </p:txBody>
      </p:sp>
      <p:sp>
        <p:nvSpPr>
          <p:cNvPr id="4" name="コンテンツ プレースホルダー 2">
            <a:extLst>
              <a:ext uri="{FF2B5EF4-FFF2-40B4-BE49-F238E27FC236}">
                <a16:creationId xmlns:a16="http://schemas.microsoft.com/office/drawing/2014/main" id="{C0B1ED13-ABD1-92C9-1E92-C0244AC92C10}"/>
              </a:ext>
            </a:extLst>
          </p:cNvPr>
          <p:cNvSpPr txBox="1">
            <a:spLocks/>
          </p:cNvSpPr>
          <p:nvPr/>
        </p:nvSpPr>
        <p:spPr>
          <a:xfrm>
            <a:off x="838200" y="782199"/>
            <a:ext cx="10515600" cy="5394764"/>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nSpc>
                <a:spcPct val="100000"/>
              </a:lnSpc>
              <a:spcBef>
                <a:spcPct val="0"/>
              </a:spcBef>
              <a:buFont typeface="Arial" panose="020B0604020202020204" pitchFamily="34" charset="0"/>
              <a:buNone/>
              <a:defRPr/>
            </a:pPr>
            <a:r>
              <a:rPr lang="ja-JP" altLang="en-US" sz="1600" dirty="0">
                <a:solidFill>
                  <a:srgbClr val="FF0000"/>
                </a:solidFill>
                <a:latin typeface="メイリオ" panose="020B0604030504040204" pitchFamily="50" charset="-128"/>
                <a:ea typeface="メイリオ" panose="020B0604030504040204" pitchFamily="50" charset="-128"/>
              </a:rPr>
              <a:t>資金面以外での、オープンイノベーションについて下記の項目がわかるように２ページ以内で記載してください。</a:t>
            </a:r>
            <a:endParaRPr lang="en-US" altLang="ja-JP" sz="1600" dirty="0">
              <a:solidFill>
                <a:srgbClr val="FF0000"/>
              </a:solidFill>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r>
              <a:rPr lang="ja-JP" altLang="en-US" sz="1600" dirty="0">
                <a:solidFill>
                  <a:srgbClr val="FF0000"/>
                </a:solidFill>
                <a:latin typeface="メイリオ" panose="020B0604030504040204" pitchFamily="50" charset="-128"/>
                <a:ea typeface="メイリオ" panose="020B0604030504040204" pitchFamily="50" charset="-128"/>
              </a:rPr>
              <a:t>出資が単なる純投資ではなく、他社がもつ技術、サービスなどが組み合わせられることにより革新的な研究成果、製品開発等につながることを記載してください。</a:t>
            </a:r>
            <a:endParaRPr lang="en-US" altLang="ja-JP" sz="1600" dirty="0">
              <a:solidFill>
                <a:srgbClr val="FF0000"/>
              </a:solidFill>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endParaRPr lang="en-US" altLang="ja-JP" sz="1600" dirty="0">
              <a:solidFill>
                <a:srgbClr val="FF0000"/>
              </a:solidFill>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r>
              <a:rPr lang="ja-JP" altLang="en-US" sz="1600">
                <a:latin typeface="メイリオ" panose="020B0604030504040204" pitchFamily="50" charset="-128"/>
                <a:ea typeface="メイリオ" panose="020B0604030504040204" pitchFamily="50" charset="-128"/>
              </a:rPr>
              <a:t>１．本事業に</a:t>
            </a:r>
            <a:r>
              <a:rPr lang="ja-JP" altLang="en-US" sz="1600" dirty="0">
                <a:latin typeface="メイリオ" panose="020B0604030504040204" pitchFamily="50" charset="-128"/>
                <a:ea typeface="メイリオ" panose="020B0604030504040204" pitchFamily="50" charset="-128"/>
              </a:rPr>
              <a:t>おける革新的な技術や、サービスの内容</a:t>
            </a:r>
            <a:endParaRPr lang="en-US" altLang="ja-JP" sz="1600" dirty="0">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r>
              <a:rPr lang="ja-JP" altLang="en-US" sz="1600" dirty="0">
                <a:solidFill>
                  <a:srgbClr val="FF0000"/>
                </a:solidFill>
                <a:latin typeface="メイリオ" panose="020B0604030504040204" pitchFamily="50" charset="-128"/>
                <a:ea typeface="メイリオ" panose="020B0604030504040204" pitchFamily="50" charset="-128"/>
              </a:rPr>
              <a:t>本事業における革新的な技術やサービスについて記載してください。</a:t>
            </a:r>
            <a:r>
              <a:rPr kumimoji="1" lang="ja-JP" altLang="en-US" sz="1600" dirty="0">
                <a:solidFill>
                  <a:srgbClr val="FF0000"/>
                </a:solidFill>
                <a:latin typeface="メイリオ" panose="020B0604030504040204" pitchFamily="50" charset="-128"/>
                <a:ea typeface="メイリオ" panose="020B0604030504040204" pitchFamily="50" charset="-128"/>
              </a:rPr>
              <a:t> ～～～～～～～～～～～～～～～～～～～～～～～～～～～～～</a:t>
            </a:r>
            <a:endParaRPr kumimoji="1" lang="en-US" altLang="ja-JP" sz="1600" dirty="0">
              <a:solidFill>
                <a:srgbClr val="FF0000"/>
              </a:solidFill>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endParaRPr lang="en-US" altLang="ja-JP" sz="1600" dirty="0">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r>
              <a:rPr lang="ja-JP" altLang="en-US" sz="1600" dirty="0">
                <a:latin typeface="メイリオ" panose="020B0604030504040204" pitchFamily="50" charset="-128"/>
                <a:ea typeface="メイリオ" panose="020B0604030504040204" pitchFamily="50" charset="-128"/>
              </a:rPr>
              <a:t>２．出資者が提供を予定する経営資源等について</a:t>
            </a:r>
          </a:p>
          <a:p>
            <a:pPr marL="0" indent="0">
              <a:lnSpc>
                <a:spcPct val="100000"/>
              </a:lnSpc>
              <a:spcBef>
                <a:spcPct val="0"/>
              </a:spcBef>
              <a:buFont typeface="Arial" panose="020B0604020202020204" pitchFamily="34" charset="0"/>
              <a:buNone/>
              <a:defRPr/>
            </a:pPr>
            <a:r>
              <a:rPr lang="ja-JP" altLang="en-US" sz="1600" dirty="0">
                <a:solidFill>
                  <a:srgbClr val="FF0000"/>
                </a:solidFill>
                <a:latin typeface="メイリオ" panose="020B0604030504040204" pitchFamily="50" charset="-128"/>
                <a:ea typeface="メイリオ" panose="020B0604030504040204" pitchFamily="50" charset="-128"/>
              </a:rPr>
              <a:t>本事業において出資者が提供できる経営資源（製品、技術、サービス、人材等）について記載してください。 </a:t>
            </a:r>
            <a:endParaRPr lang="en-US" altLang="ja-JP" sz="1600" dirty="0">
              <a:solidFill>
                <a:srgbClr val="FF0000"/>
              </a:solidFill>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r>
              <a:rPr kumimoji="1" lang="ja-JP" altLang="en-US" sz="1600" dirty="0">
                <a:solidFill>
                  <a:srgbClr val="FF0000"/>
                </a:solidFill>
                <a:latin typeface="メイリオ" panose="020B0604030504040204" pitchFamily="50" charset="-128"/>
                <a:ea typeface="メイリオ" panose="020B0604030504040204" pitchFamily="50" charset="-128"/>
              </a:rPr>
              <a:t> ～～～～～～～～～～～～～～～～～～～～～～～～～～～～～</a:t>
            </a:r>
            <a:endParaRPr lang="en-US" altLang="ja-JP" sz="1600" dirty="0">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endParaRPr lang="en-US" altLang="ja-JP" sz="1600" dirty="0">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r>
              <a:rPr lang="ja-JP" altLang="en-US" sz="1600" dirty="0">
                <a:latin typeface="メイリオ" panose="020B0604030504040204" pitchFamily="50" charset="-128"/>
                <a:ea typeface="メイリオ" panose="020B0604030504040204" pitchFamily="50" charset="-128"/>
              </a:rPr>
              <a:t>３．上記１．及び２．により実現する内容について記載してください。</a:t>
            </a:r>
            <a:endParaRPr lang="en-US" altLang="ja-JP" sz="1600" dirty="0">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r>
              <a:rPr lang="ja-JP" altLang="en-US" sz="1600" dirty="0">
                <a:solidFill>
                  <a:srgbClr val="FF0000"/>
                </a:solidFill>
                <a:latin typeface="メイリオ" panose="020B0604030504040204" pitchFamily="50" charset="-128"/>
                <a:ea typeface="メイリオ" panose="020B0604030504040204" pitchFamily="50" charset="-128"/>
              </a:rPr>
              <a:t>〇〇に関する技術・ノウハウを有する当社は、▲■社が持つ○○に関してのノウハウを活用して、○○を行うことが可能となる。 </a:t>
            </a:r>
            <a:r>
              <a:rPr kumimoji="1" lang="ja-JP" altLang="en-US" sz="1600" dirty="0">
                <a:solidFill>
                  <a:srgbClr val="FF0000"/>
                </a:solidFill>
                <a:latin typeface="メイリオ" panose="020B0604030504040204" pitchFamily="50" charset="-128"/>
                <a:ea typeface="メイリオ" panose="020B0604030504040204" pitchFamily="50" charset="-128"/>
              </a:rPr>
              <a:t> ～～～～～～～～～～～～～～～～～～～～～～～～～～～～～</a:t>
            </a:r>
            <a:endParaRPr lang="en-US" altLang="ja-JP" sz="1600" dirty="0">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endParaRPr lang="en-US" altLang="ja-JP" sz="1600" dirty="0">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r>
              <a:rPr lang="ja-JP" altLang="en-US" sz="1600" dirty="0">
                <a:latin typeface="メイリオ" panose="020B0604030504040204" pitchFamily="50" charset="-128"/>
                <a:ea typeface="メイリオ" panose="020B0604030504040204" pitchFamily="50" charset="-128"/>
              </a:rPr>
              <a:t>４．その他</a:t>
            </a:r>
            <a:endParaRPr lang="en-US" altLang="ja-JP" sz="1600" dirty="0">
              <a:solidFill>
                <a:srgbClr val="FF0000"/>
              </a:solidFill>
              <a:latin typeface="メイリオ" panose="020B0604030504040204" pitchFamily="50" charset="-128"/>
              <a:ea typeface="メイリオ" panose="020B0604030504040204" pitchFamily="50" charset="-128"/>
            </a:endParaRPr>
          </a:p>
          <a:p>
            <a:pPr marL="0" indent="0">
              <a:lnSpc>
                <a:spcPct val="100000"/>
              </a:lnSpc>
              <a:spcBef>
                <a:spcPct val="0"/>
              </a:spcBef>
              <a:buFont typeface="Arial" panose="020B0604020202020204" pitchFamily="34" charset="0"/>
              <a:buNone/>
              <a:defRPr/>
            </a:pPr>
            <a:r>
              <a:rPr lang="ja-JP" altLang="en-US" sz="1600" dirty="0">
                <a:solidFill>
                  <a:srgbClr val="FF0000"/>
                </a:solidFill>
                <a:latin typeface="メイリオ" panose="020B0604030504040204" pitchFamily="50" charset="-128"/>
                <a:ea typeface="メイリオ" panose="020B0604030504040204" pitchFamily="50" charset="-128"/>
              </a:rPr>
              <a:t>その他アピールする点がありましたら記載してください。</a:t>
            </a:r>
          </a:p>
        </p:txBody>
      </p:sp>
    </p:spTree>
    <p:extLst>
      <p:ext uri="{BB962C8B-B14F-4D97-AF65-F5344CB8AC3E}">
        <p14:creationId xmlns:p14="http://schemas.microsoft.com/office/powerpoint/2010/main" val="2437900493"/>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游ゴシック Light"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392</TotalTime>
  <Words>1911</Words>
  <Application>Microsoft Office PowerPoint</Application>
  <PresentationFormat>ワイド画面</PresentationFormat>
  <Paragraphs>104</Paragraphs>
  <Slides>8</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8</vt:i4>
      </vt:variant>
    </vt:vector>
  </HeadingPairs>
  <TitlesOfParts>
    <vt:vector size="13" baseType="lpstr">
      <vt:lpstr>メイリオ</vt:lpstr>
      <vt:lpstr>游ゴシック</vt:lpstr>
      <vt:lpstr>游ゴシック Light</vt:lpstr>
      <vt:lpstr>Arial</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井上 一般社団法人静岡県環境資源協会</dc:creator>
  <cp:lastModifiedBy>井上 一般社団法人静岡県環境資源協会</cp:lastModifiedBy>
  <cp:revision>23</cp:revision>
  <dcterms:created xsi:type="dcterms:W3CDTF">2024-04-05T09:12:22Z</dcterms:created>
  <dcterms:modified xsi:type="dcterms:W3CDTF">2024-06-12T10:01:18Z</dcterms:modified>
</cp:coreProperties>
</file>

<file path=docProps/thumbnail.jpeg>
</file>