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2" r:id="rId4"/>
    <p:sldId id="258" r:id="rId5"/>
    <p:sldId id="259" r:id="rId6"/>
    <p:sldId id="260" r:id="rId7"/>
    <p:sldId id="261"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樋口 海里（KAIRI HIGUCHI）" initials="海樋" lastIdx="3" clrIdx="0">
    <p:extLst>
      <p:ext uri="{19B8F6BF-5375-455C-9EA6-DF929625EA0E}">
        <p15:presenceInfo xmlns:p15="http://schemas.microsoft.com/office/powerpoint/2012/main" userId="S::HIGUCH22@moe.go.jp::e8e83162-9a90-4aee-a5aa-04fc52bc80f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4660"/>
  </p:normalViewPr>
  <p:slideViewPr>
    <p:cSldViewPr snapToGrid="0">
      <p:cViewPr varScale="1">
        <p:scale>
          <a:sx n="101" d="100"/>
          <a:sy n="101" d="100"/>
        </p:scale>
        <p:origin x="91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17C986-C205-CD5B-0539-46B77778259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1BD5535-20EF-C3E1-BD67-0D2636D5D5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1C2D9F8-39D2-1FE7-AB47-B13A3B48C28D}"/>
              </a:ext>
            </a:extLst>
          </p:cNvPr>
          <p:cNvSpPr>
            <a:spLocks noGrp="1"/>
          </p:cNvSpPr>
          <p:nvPr>
            <p:ph type="dt" sz="half" idx="10"/>
          </p:nvPr>
        </p:nvSpPr>
        <p:spPr/>
        <p:txBody>
          <a:bodyPr/>
          <a:lstStyle/>
          <a:p>
            <a:fld id="{80667B4A-7D94-4922-8E90-FFAD1D33F07D}" type="datetimeFigureOut">
              <a:rPr kumimoji="1" lang="ja-JP" altLang="en-US" smtClean="0"/>
              <a:t>2024/8/23</a:t>
            </a:fld>
            <a:endParaRPr kumimoji="1" lang="ja-JP" altLang="en-US"/>
          </a:p>
        </p:txBody>
      </p:sp>
      <p:sp>
        <p:nvSpPr>
          <p:cNvPr id="5" name="フッター プレースホルダー 4">
            <a:extLst>
              <a:ext uri="{FF2B5EF4-FFF2-40B4-BE49-F238E27FC236}">
                <a16:creationId xmlns:a16="http://schemas.microsoft.com/office/drawing/2014/main" id="{28344480-FE53-F9C7-DE5A-3A8DA64271F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0A5A025-6803-294C-12A5-ABA925691D01}"/>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607046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EFD35A-7572-4F03-865D-44FA6219070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5C088F6-EEA8-E694-C2D5-2DEE9EED578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6DD8DE-7E4C-BB27-8BC3-8B1AEC85FF16}"/>
              </a:ext>
            </a:extLst>
          </p:cNvPr>
          <p:cNvSpPr>
            <a:spLocks noGrp="1"/>
          </p:cNvSpPr>
          <p:nvPr>
            <p:ph type="dt" sz="half" idx="10"/>
          </p:nvPr>
        </p:nvSpPr>
        <p:spPr/>
        <p:txBody>
          <a:bodyPr/>
          <a:lstStyle/>
          <a:p>
            <a:fld id="{80667B4A-7D94-4922-8E90-FFAD1D33F07D}" type="datetimeFigureOut">
              <a:rPr kumimoji="1" lang="ja-JP" altLang="en-US" smtClean="0"/>
              <a:t>2024/8/23</a:t>
            </a:fld>
            <a:endParaRPr kumimoji="1" lang="ja-JP" altLang="en-US"/>
          </a:p>
        </p:txBody>
      </p:sp>
      <p:sp>
        <p:nvSpPr>
          <p:cNvPr id="5" name="フッター プレースホルダー 4">
            <a:extLst>
              <a:ext uri="{FF2B5EF4-FFF2-40B4-BE49-F238E27FC236}">
                <a16:creationId xmlns:a16="http://schemas.microsoft.com/office/drawing/2014/main" id="{2B9FC50F-CBA3-B5C6-FAC0-1282057D08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08D594-F2E3-5848-418C-44DFFDF2834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2663077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D1B74F1-2104-8E61-CC2A-6AEE984EEC7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984E093-B430-3AD3-E54F-129DFB3D0AC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0B012EF-9CD4-CD92-4AEB-211F07959933}"/>
              </a:ext>
            </a:extLst>
          </p:cNvPr>
          <p:cNvSpPr>
            <a:spLocks noGrp="1"/>
          </p:cNvSpPr>
          <p:nvPr>
            <p:ph type="dt" sz="half" idx="10"/>
          </p:nvPr>
        </p:nvSpPr>
        <p:spPr/>
        <p:txBody>
          <a:bodyPr/>
          <a:lstStyle/>
          <a:p>
            <a:fld id="{80667B4A-7D94-4922-8E90-FFAD1D33F07D}" type="datetimeFigureOut">
              <a:rPr kumimoji="1" lang="ja-JP" altLang="en-US" smtClean="0"/>
              <a:t>2024/8/23</a:t>
            </a:fld>
            <a:endParaRPr kumimoji="1" lang="ja-JP" altLang="en-US"/>
          </a:p>
        </p:txBody>
      </p:sp>
      <p:sp>
        <p:nvSpPr>
          <p:cNvPr id="5" name="フッター プレースホルダー 4">
            <a:extLst>
              <a:ext uri="{FF2B5EF4-FFF2-40B4-BE49-F238E27FC236}">
                <a16:creationId xmlns:a16="http://schemas.microsoft.com/office/drawing/2014/main" id="{C5BD79B3-6411-6394-38D5-F40EA3D3FC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1AAB4CC-5C27-B6BD-D906-4858181207C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890029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6C6B6F-1586-A5DF-28FB-9F563AA01F5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451DDCE-A317-6670-DB22-07ABEFB9159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DF99B23-06C1-DEFC-8F01-78299D006347}"/>
              </a:ext>
            </a:extLst>
          </p:cNvPr>
          <p:cNvSpPr>
            <a:spLocks noGrp="1"/>
          </p:cNvSpPr>
          <p:nvPr>
            <p:ph type="dt" sz="half" idx="10"/>
          </p:nvPr>
        </p:nvSpPr>
        <p:spPr/>
        <p:txBody>
          <a:bodyPr/>
          <a:lstStyle/>
          <a:p>
            <a:fld id="{80667B4A-7D94-4922-8E90-FFAD1D33F07D}" type="datetimeFigureOut">
              <a:rPr kumimoji="1" lang="ja-JP" altLang="en-US" smtClean="0"/>
              <a:t>2024/8/23</a:t>
            </a:fld>
            <a:endParaRPr kumimoji="1" lang="ja-JP" altLang="en-US"/>
          </a:p>
        </p:txBody>
      </p:sp>
      <p:sp>
        <p:nvSpPr>
          <p:cNvPr id="5" name="フッター プレースホルダー 4">
            <a:extLst>
              <a:ext uri="{FF2B5EF4-FFF2-40B4-BE49-F238E27FC236}">
                <a16:creationId xmlns:a16="http://schemas.microsoft.com/office/drawing/2014/main" id="{933D288F-DBC2-84C4-C346-62B57387184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5B8180E-AF0E-B70D-5CBD-5C2DDA7243FC}"/>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78770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649D69-14A8-7EB8-245F-1C6C8071521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3BB0A07-A347-4D7B-908E-4B0050CC4E6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A87B77C-3D77-1318-3C7B-633E7BFE939E}"/>
              </a:ext>
            </a:extLst>
          </p:cNvPr>
          <p:cNvSpPr>
            <a:spLocks noGrp="1"/>
          </p:cNvSpPr>
          <p:nvPr>
            <p:ph type="dt" sz="half" idx="10"/>
          </p:nvPr>
        </p:nvSpPr>
        <p:spPr/>
        <p:txBody>
          <a:bodyPr/>
          <a:lstStyle/>
          <a:p>
            <a:fld id="{80667B4A-7D94-4922-8E90-FFAD1D33F07D}" type="datetimeFigureOut">
              <a:rPr kumimoji="1" lang="ja-JP" altLang="en-US" smtClean="0"/>
              <a:t>2024/8/23</a:t>
            </a:fld>
            <a:endParaRPr kumimoji="1" lang="ja-JP" altLang="en-US"/>
          </a:p>
        </p:txBody>
      </p:sp>
      <p:sp>
        <p:nvSpPr>
          <p:cNvPr id="5" name="フッター プレースホルダー 4">
            <a:extLst>
              <a:ext uri="{FF2B5EF4-FFF2-40B4-BE49-F238E27FC236}">
                <a16:creationId xmlns:a16="http://schemas.microsoft.com/office/drawing/2014/main" id="{4E762C5A-C6A1-9E67-2A71-805A4820154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20A4BB7-52C5-48E4-3BE5-FAC455A0B60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227958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83A546-044B-3B2D-619F-745A1DC236C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829837A-C64E-7D71-D271-EDC09BD9E13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841481D-AABB-BA98-092B-596C51574A1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3D38EB3-7DBD-AA8B-EF5A-9CCE9FC9997B}"/>
              </a:ext>
            </a:extLst>
          </p:cNvPr>
          <p:cNvSpPr>
            <a:spLocks noGrp="1"/>
          </p:cNvSpPr>
          <p:nvPr>
            <p:ph type="dt" sz="half" idx="10"/>
          </p:nvPr>
        </p:nvSpPr>
        <p:spPr/>
        <p:txBody>
          <a:bodyPr/>
          <a:lstStyle/>
          <a:p>
            <a:fld id="{80667B4A-7D94-4922-8E90-FFAD1D33F07D}" type="datetimeFigureOut">
              <a:rPr kumimoji="1" lang="ja-JP" altLang="en-US" smtClean="0"/>
              <a:t>2024/8/23</a:t>
            </a:fld>
            <a:endParaRPr kumimoji="1" lang="ja-JP" altLang="en-US"/>
          </a:p>
        </p:txBody>
      </p:sp>
      <p:sp>
        <p:nvSpPr>
          <p:cNvPr id="6" name="フッター プレースホルダー 5">
            <a:extLst>
              <a:ext uri="{FF2B5EF4-FFF2-40B4-BE49-F238E27FC236}">
                <a16:creationId xmlns:a16="http://schemas.microsoft.com/office/drawing/2014/main" id="{6539DABD-E3AA-0E7B-7629-1347A17A253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AA242DC-78E6-27E3-C451-C6224747E1D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909098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FDCA35-8339-FF83-573A-93A8BA4ACF6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FEC24DA-7E7A-D06A-0795-9DC354BDD1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0B9307B-6A32-42FD-DA30-6AAEA7066E7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4B97A26-DE22-B8C0-34E0-D4C35C4F9B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AFA7A6E-8461-D4F9-3A33-5F9DF93D877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10E4E40-B1F2-BD3C-C346-569651CC68D8}"/>
              </a:ext>
            </a:extLst>
          </p:cNvPr>
          <p:cNvSpPr>
            <a:spLocks noGrp="1"/>
          </p:cNvSpPr>
          <p:nvPr>
            <p:ph type="dt" sz="half" idx="10"/>
          </p:nvPr>
        </p:nvSpPr>
        <p:spPr/>
        <p:txBody>
          <a:bodyPr/>
          <a:lstStyle/>
          <a:p>
            <a:fld id="{80667B4A-7D94-4922-8E90-FFAD1D33F07D}" type="datetimeFigureOut">
              <a:rPr kumimoji="1" lang="ja-JP" altLang="en-US" smtClean="0"/>
              <a:t>2024/8/23</a:t>
            </a:fld>
            <a:endParaRPr kumimoji="1" lang="ja-JP" altLang="en-US"/>
          </a:p>
        </p:txBody>
      </p:sp>
      <p:sp>
        <p:nvSpPr>
          <p:cNvPr id="8" name="フッター プレースホルダー 7">
            <a:extLst>
              <a:ext uri="{FF2B5EF4-FFF2-40B4-BE49-F238E27FC236}">
                <a16:creationId xmlns:a16="http://schemas.microsoft.com/office/drawing/2014/main" id="{2210E882-5C91-AF6F-70B6-CC1C1104D58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DBF6BB8-7278-A718-F169-F50B9D17E82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240693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850BD1-C676-4999-4863-1A129AD2AF8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7C7B057-6D12-7944-5BA0-E735C0D14112}"/>
              </a:ext>
            </a:extLst>
          </p:cNvPr>
          <p:cNvSpPr>
            <a:spLocks noGrp="1"/>
          </p:cNvSpPr>
          <p:nvPr>
            <p:ph type="dt" sz="half" idx="10"/>
          </p:nvPr>
        </p:nvSpPr>
        <p:spPr/>
        <p:txBody>
          <a:bodyPr/>
          <a:lstStyle/>
          <a:p>
            <a:fld id="{80667B4A-7D94-4922-8E90-FFAD1D33F07D}" type="datetimeFigureOut">
              <a:rPr kumimoji="1" lang="ja-JP" altLang="en-US" smtClean="0"/>
              <a:t>2024/8/23</a:t>
            </a:fld>
            <a:endParaRPr kumimoji="1" lang="ja-JP" altLang="en-US"/>
          </a:p>
        </p:txBody>
      </p:sp>
      <p:sp>
        <p:nvSpPr>
          <p:cNvPr id="4" name="フッター プレースホルダー 3">
            <a:extLst>
              <a:ext uri="{FF2B5EF4-FFF2-40B4-BE49-F238E27FC236}">
                <a16:creationId xmlns:a16="http://schemas.microsoft.com/office/drawing/2014/main" id="{2641BF27-5B01-5EC8-37ED-3C46383AFB1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2EBF892-72B1-B992-9EC5-1B5793F6583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992323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8D2D1A8-25AD-632A-D391-A454A2F791CA}"/>
              </a:ext>
            </a:extLst>
          </p:cNvPr>
          <p:cNvSpPr>
            <a:spLocks noGrp="1"/>
          </p:cNvSpPr>
          <p:nvPr>
            <p:ph type="dt" sz="half" idx="10"/>
          </p:nvPr>
        </p:nvSpPr>
        <p:spPr/>
        <p:txBody>
          <a:bodyPr/>
          <a:lstStyle/>
          <a:p>
            <a:fld id="{80667B4A-7D94-4922-8E90-FFAD1D33F07D}" type="datetimeFigureOut">
              <a:rPr kumimoji="1" lang="ja-JP" altLang="en-US" smtClean="0"/>
              <a:t>2024/8/23</a:t>
            </a:fld>
            <a:endParaRPr kumimoji="1" lang="ja-JP" altLang="en-US"/>
          </a:p>
        </p:txBody>
      </p:sp>
      <p:sp>
        <p:nvSpPr>
          <p:cNvPr id="3" name="フッター プレースホルダー 2">
            <a:extLst>
              <a:ext uri="{FF2B5EF4-FFF2-40B4-BE49-F238E27FC236}">
                <a16:creationId xmlns:a16="http://schemas.microsoft.com/office/drawing/2014/main" id="{E8310E64-1D7C-666D-2F24-E899991F4EC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9CFC981-A69D-A092-7887-26F8C86A8824}"/>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884347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93EA9D-FA0E-41FA-0836-7C5BCDC4102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592DB51-D274-E58C-626D-85692B68E1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171EC93-F40C-DC18-B488-481B604DF8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16E4362-F183-F3D0-3801-2F428B3201AF}"/>
              </a:ext>
            </a:extLst>
          </p:cNvPr>
          <p:cNvSpPr>
            <a:spLocks noGrp="1"/>
          </p:cNvSpPr>
          <p:nvPr>
            <p:ph type="dt" sz="half" idx="10"/>
          </p:nvPr>
        </p:nvSpPr>
        <p:spPr/>
        <p:txBody>
          <a:bodyPr/>
          <a:lstStyle/>
          <a:p>
            <a:fld id="{80667B4A-7D94-4922-8E90-FFAD1D33F07D}" type="datetimeFigureOut">
              <a:rPr kumimoji="1" lang="ja-JP" altLang="en-US" smtClean="0"/>
              <a:t>2024/8/23</a:t>
            </a:fld>
            <a:endParaRPr kumimoji="1" lang="ja-JP" altLang="en-US"/>
          </a:p>
        </p:txBody>
      </p:sp>
      <p:sp>
        <p:nvSpPr>
          <p:cNvPr id="6" name="フッター プレースホルダー 5">
            <a:extLst>
              <a:ext uri="{FF2B5EF4-FFF2-40B4-BE49-F238E27FC236}">
                <a16:creationId xmlns:a16="http://schemas.microsoft.com/office/drawing/2014/main" id="{44A9DD5D-F96A-B321-BF29-0687A9E3FF4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B452911-EB52-79A0-CDE4-3EF0141645FD}"/>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193543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C4B952-A6CE-71E3-62BA-F77A15FF411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9B86704-D6B6-39F2-71F2-3703F6C410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FECD816-580E-2118-427D-0B280D2EC6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471061E-B5AD-F551-2C3B-62D9B1D4C18F}"/>
              </a:ext>
            </a:extLst>
          </p:cNvPr>
          <p:cNvSpPr>
            <a:spLocks noGrp="1"/>
          </p:cNvSpPr>
          <p:nvPr>
            <p:ph type="dt" sz="half" idx="10"/>
          </p:nvPr>
        </p:nvSpPr>
        <p:spPr/>
        <p:txBody>
          <a:bodyPr/>
          <a:lstStyle/>
          <a:p>
            <a:fld id="{80667B4A-7D94-4922-8E90-FFAD1D33F07D}" type="datetimeFigureOut">
              <a:rPr kumimoji="1" lang="ja-JP" altLang="en-US" smtClean="0"/>
              <a:t>2024/8/23</a:t>
            </a:fld>
            <a:endParaRPr kumimoji="1" lang="ja-JP" altLang="en-US"/>
          </a:p>
        </p:txBody>
      </p:sp>
      <p:sp>
        <p:nvSpPr>
          <p:cNvPr id="6" name="フッター プレースホルダー 5">
            <a:extLst>
              <a:ext uri="{FF2B5EF4-FFF2-40B4-BE49-F238E27FC236}">
                <a16:creationId xmlns:a16="http://schemas.microsoft.com/office/drawing/2014/main" id="{C7A6645B-240B-D06B-57F6-997F2BD6318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A74C54B-4C5C-9EE6-C0FB-528D4DB286D3}"/>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501388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C289917-84E2-3862-E2AE-CAED002DE7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4704A9B-B14B-30A1-0EC9-66CB08037B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9BC8DED-67E2-7F5F-C24C-AE04CB8EE4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0667B4A-7D94-4922-8E90-FFAD1D33F07D}" type="datetimeFigureOut">
              <a:rPr kumimoji="1" lang="ja-JP" altLang="en-US" smtClean="0"/>
              <a:t>2024/8/23</a:t>
            </a:fld>
            <a:endParaRPr kumimoji="1" lang="ja-JP" altLang="en-US"/>
          </a:p>
        </p:txBody>
      </p:sp>
      <p:sp>
        <p:nvSpPr>
          <p:cNvPr id="5" name="フッター プレースホルダー 4">
            <a:extLst>
              <a:ext uri="{FF2B5EF4-FFF2-40B4-BE49-F238E27FC236}">
                <a16:creationId xmlns:a16="http://schemas.microsoft.com/office/drawing/2014/main" id="{7A0D7906-AE17-667B-C5B1-1471FDFE06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F671D788-D15D-2A3D-7FFB-2D7716D499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2101538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5A0ED342-8FF1-107E-07B0-C4A672ECD21A}"/>
              </a:ext>
            </a:extLst>
          </p:cNvPr>
          <p:cNvGrpSpPr/>
          <p:nvPr/>
        </p:nvGrpSpPr>
        <p:grpSpPr>
          <a:xfrm>
            <a:off x="198474" y="743497"/>
            <a:ext cx="11637926" cy="1197241"/>
            <a:chOff x="81000" y="875855"/>
            <a:chExt cx="7030317" cy="257142"/>
          </a:xfrm>
        </p:grpSpPr>
        <p:sp>
          <p:nvSpPr>
            <p:cNvPr id="6" name="正方形/長方形 5">
              <a:extLst>
                <a:ext uri="{FF2B5EF4-FFF2-40B4-BE49-F238E27FC236}">
                  <a16:creationId xmlns:a16="http://schemas.microsoft.com/office/drawing/2014/main" id="{B30B6318-7117-62CE-8D8E-0BBF3D7363F5}"/>
                </a:ext>
              </a:extLst>
            </p:cNvPr>
            <p:cNvSpPr/>
            <p:nvPr/>
          </p:nvSpPr>
          <p:spPr>
            <a:xfrm>
              <a:off x="1635771" y="875855"/>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chemeClr val="tx1"/>
                  </a:solidFill>
                  <a:latin typeface="メイリオ" panose="020B0604030504040204" pitchFamily="50" charset="-128"/>
                  <a:ea typeface="メイリオ" panose="020B0604030504040204" pitchFamily="50" charset="-128"/>
                </a:rPr>
                <a:t>地域共創・セクター横断型カーボンニュートラル技術開発・実証事業</a:t>
              </a:r>
              <a:endParaRPr kumimoji="1" lang="en-US" altLang="ja-JP" sz="1600" dirty="0">
                <a:solidFill>
                  <a:schemeClr val="tx1"/>
                </a:solidFill>
                <a:latin typeface="メイリオ" panose="020B0604030504040204" pitchFamily="50" charset="-128"/>
                <a:ea typeface="メイリオ" panose="020B0604030504040204" pitchFamily="50" charset="-128"/>
              </a:endParaRPr>
            </a:p>
            <a:p>
              <a:r>
                <a:rPr kumimoji="1" lang="ja-JP" altLang="en-US" sz="1600" dirty="0">
                  <a:solidFill>
                    <a:schemeClr val="tx1"/>
                  </a:solidFill>
                  <a:latin typeface="メイリオ" panose="020B0604030504040204" pitchFamily="50" charset="-128"/>
                  <a:ea typeface="メイリオ" panose="020B0604030504040204" pitchFamily="50" charset="-128"/>
                </a:rPr>
                <a:t>（うちスタートアップ企業に対する事業促進支援事業）二次公募</a:t>
              </a:r>
            </a:p>
          </p:txBody>
        </p:sp>
        <p:sp>
          <p:nvSpPr>
            <p:cNvPr id="7" name="正方形/長方形 6">
              <a:extLst>
                <a:ext uri="{FF2B5EF4-FFF2-40B4-BE49-F238E27FC236}">
                  <a16:creationId xmlns:a16="http://schemas.microsoft.com/office/drawing/2014/main" id="{7186C8D7-83CC-2D21-DE2E-430184B829D7}"/>
                </a:ext>
              </a:extLst>
            </p:cNvPr>
            <p:cNvSpPr/>
            <p:nvPr/>
          </p:nvSpPr>
          <p:spPr>
            <a:xfrm>
              <a:off x="81000" y="875856"/>
              <a:ext cx="1554771" cy="257141"/>
            </a:xfrm>
            <a:prstGeom prst="rect">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補助事業名</a:t>
              </a:r>
            </a:p>
          </p:txBody>
        </p:sp>
      </p:grpSp>
      <p:grpSp>
        <p:nvGrpSpPr>
          <p:cNvPr id="8" name="グループ化 7">
            <a:extLst>
              <a:ext uri="{FF2B5EF4-FFF2-40B4-BE49-F238E27FC236}">
                <a16:creationId xmlns:a16="http://schemas.microsoft.com/office/drawing/2014/main" id="{5788C8E5-05C5-2794-2B9F-C2FE6C143161}"/>
              </a:ext>
            </a:extLst>
          </p:cNvPr>
          <p:cNvGrpSpPr/>
          <p:nvPr/>
        </p:nvGrpSpPr>
        <p:grpSpPr>
          <a:xfrm>
            <a:off x="2599929" y="3881631"/>
            <a:ext cx="9236471" cy="669588"/>
            <a:chOff x="81000" y="875855"/>
            <a:chExt cx="7030317" cy="257142"/>
          </a:xfrm>
        </p:grpSpPr>
        <p:sp>
          <p:nvSpPr>
            <p:cNvPr id="9" name="正方形/長方形 8">
              <a:extLst>
                <a:ext uri="{FF2B5EF4-FFF2-40B4-BE49-F238E27FC236}">
                  <a16:creationId xmlns:a16="http://schemas.microsoft.com/office/drawing/2014/main" id="{40B62006-D4DF-39EF-C18B-8C04A3E775F1}"/>
                </a:ext>
              </a:extLst>
            </p:cNvPr>
            <p:cNvSpPr/>
            <p:nvPr/>
          </p:nvSpPr>
          <p:spPr>
            <a:xfrm>
              <a:off x="1635771" y="875855"/>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●●に関する</a:t>
              </a:r>
              <a:r>
                <a:rPr kumimoji="1" lang="en-US" altLang="ja-JP" sz="1600" dirty="0">
                  <a:solidFill>
                    <a:srgbClr val="FF0000"/>
                  </a:solidFill>
                  <a:latin typeface="メイリオ" panose="020B0604030504040204" pitchFamily="50" charset="-128"/>
                  <a:ea typeface="メイリオ" panose="020B0604030504040204" pitchFamily="50" charset="-128"/>
                </a:rPr>
                <a:t>FS</a:t>
              </a:r>
              <a:r>
                <a:rPr kumimoji="1" lang="ja-JP" altLang="en-US" sz="1600" dirty="0">
                  <a:solidFill>
                    <a:srgbClr val="FF0000"/>
                  </a:solidFill>
                  <a:latin typeface="メイリオ" panose="020B0604030504040204" pitchFamily="50" charset="-128"/>
                  <a:ea typeface="メイリオ" panose="020B0604030504040204" pitchFamily="50" charset="-128"/>
                </a:rPr>
                <a:t>事業</a:t>
              </a:r>
            </a:p>
          </p:txBody>
        </p:sp>
        <p:sp>
          <p:nvSpPr>
            <p:cNvPr id="10" name="正方形/長方形 9">
              <a:extLst>
                <a:ext uri="{FF2B5EF4-FFF2-40B4-BE49-F238E27FC236}">
                  <a16:creationId xmlns:a16="http://schemas.microsoft.com/office/drawing/2014/main" id="{8ACA1797-67A6-8FB7-09AF-ACB2F862F0C4}"/>
                </a:ext>
              </a:extLst>
            </p:cNvPr>
            <p:cNvSpPr/>
            <p:nvPr/>
          </p:nvSpPr>
          <p:spPr>
            <a:xfrm>
              <a:off x="81000" y="875856"/>
              <a:ext cx="1554771" cy="257141"/>
            </a:xfrm>
            <a:prstGeom prst="rect">
              <a:avLst/>
            </a:prstGeom>
            <a:solidFill>
              <a:schemeClr val="accent6">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事業名</a:t>
              </a:r>
            </a:p>
          </p:txBody>
        </p:sp>
      </p:grpSp>
      <p:grpSp>
        <p:nvGrpSpPr>
          <p:cNvPr id="11" name="グループ化 10">
            <a:extLst>
              <a:ext uri="{FF2B5EF4-FFF2-40B4-BE49-F238E27FC236}">
                <a16:creationId xmlns:a16="http://schemas.microsoft.com/office/drawing/2014/main" id="{3A4093AB-AA55-24F0-249B-41F80610D98D}"/>
              </a:ext>
            </a:extLst>
          </p:cNvPr>
          <p:cNvGrpSpPr/>
          <p:nvPr/>
        </p:nvGrpSpPr>
        <p:grpSpPr>
          <a:xfrm>
            <a:off x="2599929" y="4917257"/>
            <a:ext cx="9236471" cy="669591"/>
            <a:chOff x="81000" y="875854"/>
            <a:chExt cx="7030317" cy="257143"/>
          </a:xfrm>
        </p:grpSpPr>
        <p:sp>
          <p:nvSpPr>
            <p:cNvPr id="12" name="正方形/長方形 11">
              <a:extLst>
                <a:ext uri="{FF2B5EF4-FFF2-40B4-BE49-F238E27FC236}">
                  <a16:creationId xmlns:a16="http://schemas.microsoft.com/office/drawing/2014/main" id="{05945FC8-5AA0-ECDC-4D29-B4D32DD4EB95}"/>
                </a:ext>
              </a:extLst>
            </p:cNvPr>
            <p:cNvSpPr/>
            <p:nvPr/>
          </p:nvSpPr>
          <p:spPr>
            <a:xfrm>
              <a:off x="1635771" y="875854"/>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●●株式会社</a:t>
              </a:r>
            </a:p>
          </p:txBody>
        </p:sp>
        <p:sp>
          <p:nvSpPr>
            <p:cNvPr id="13" name="正方形/長方形 12">
              <a:extLst>
                <a:ext uri="{FF2B5EF4-FFF2-40B4-BE49-F238E27FC236}">
                  <a16:creationId xmlns:a16="http://schemas.microsoft.com/office/drawing/2014/main" id="{1FDB9DFC-439D-7579-E1BF-C01673A5C839}"/>
                </a:ext>
              </a:extLst>
            </p:cNvPr>
            <p:cNvSpPr/>
            <p:nvPr/>
          </p:nvSpPr>
          <p:spPr>
            <a:xfrm>
              <a:off x="81000" y="875856"/>
              <a:ext cx="1554771" cy="257141"/>
            </a:xfrm>
            <a:prstGeom prst="rect">
              <a:avLst/>
            </a:prstGeom>
            <a:solidFill>
              <a:schemeClr val="accent6">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申請者名</a:t>
              </a:r>
            </a:p>
          </p:txBody>
        </p:sp>
      </p:grpSp>
      <p:sp>
        <p:nvSpPr>
          <p:cNvPr id="2" name="テキスト ボックス 1">
            <a:extLst>
              <a:ext uri="{FF2B5EF4-FFF2-40B4-BE49-F238E27FC236}">
                <a16:creationId xmlns:a16="http://schemas.microsoft.com/office/drawing/2014/main" id="{B17D165F-3905-42D2-9621-F80F91211102}"/>
              </a:ext>
            </a:extLst>
          </p:cNvPr>
          <p:cNvSpPr txBox="1"/>
          <p:nvPr/>
        </p:nvSpPr>
        <p:spPr>
          <a:xfrm>
            <a:off x="106939" y="286030"/>
            <a:ext cx="2492990" cy="369332"/>
          </a:xfrm>
          <a:prstGeom prst="rect">
            <a:avLst/>
          </a:prstGeom>
          <a:noFill/>
        </p:spPr>
        <p:txBody>
          <a:bodyPr wrap="none" rtlCol="0">
            <a:spAutoFit/>
          </a:bodyPr>
          <a:lstStyle/>
          <a:p>
            <a:r>
              <a:rPr kumimoji="1" lang="ja-JP" altLang="en-US" b="1" dirty="0">
                <a:latin typeface="メイリオ" panose="020B0604030504040204" pitchFamily="50" charset="-128"/>
                <a:ea typeface="メイリオ" panose="020B0604030504040204" pitchFamily="50" charset="-128"/>
              </a:rPr>
              <a:t>（別紙）事業実施内容</a:t>
            </a:r>
          </a:p>
        </p:txBody>
      </p:sp>
      <p:sp>
        <p:nvSpPr>
          <p:cNvPr id="3" name="テキスト ボックス 2">
            <a:extLst>
              <a:ext uri="{FF2B5EF4-FFF2-40B4-BE49-F238E27FC236}">
                <a16:creationId xmlns:a16="http://schemas.microsoft.com/office/drawing/2014/main" id="{871B8310-ACEE-19ED-FA0C-7DA8A7C3B944}"/>
              </a:ext>
            </a:extLst>
          </p:cNvPr>
          <p:cNvSpPr txBox="1"/>
          <p:nvPr/>
        </p:nvSpPr>
        <p:spPr>
          <a:xfrm>
            <a:off x="2952520" y="6114503"/>
            <a:ext cx="8263801" cy="369332"/>
          </a:xfrm>
          <a:prstGeom prst="rect">
            <a:avLst/>
          </a:prstGeom>
          <a:noFill/>
        </p:spPr>
        <p:txBody>
          <a:bodyPr wrap="none" rtlCol="0">
            <a:spAutoFit/>
          </a:bodyPr>
          <a:lstStyle/>
          <a:p>
            <a:r>
              <a:rPr kumimoji="1" lang="en-US" altLang="ja-JP" b="1" dirty="0">
                <a:solidFill>
                  <a:srgbClr val="FF0000"/>
                </a:solidFill>
                <a:latin typeface="メイリオ" panose="020B0604030504040204" pitchFamily="50" charset="-128"/>
                <a:ea typeface="メイリオ" panose="020B0604030504040204" pitchFamily="50" charset="-128"/>
              </a:rPr>
              <a:t>※</a:t>
            </a:r>
            <a:r>
              <a:rPr kumimoji="1" lang="ja-JP" altLang="en-US" b="1" dirty="0">
                <a:solidFill>
                  <a:srgbClr val="FF0000"/>
                </a:solidFill>
                <a:latin typeface="メイリオ" panose="020B0604030504040204" pitchFamily="50" charset="-128"/>
                <a:ea typeface="メイリオ" panose="020B0604030504040204" pitchFamily="50" charset="-128"/>
              </a:rPr>
              <a:t>赤字の例を参考に記入をしてください。記入後は赤字は削除してください。</a:t>
            </a:r>
          </a:p>
        </p:txBody>
      </p:sp>
      <p:sp>
        <p:nvSpPr>
          <p:cNvPr id="4" name="テキスト ボックス 3">
            <a:extLst>
              <a:ext uri="{FF2B5EF4-FFF2-40B4-BE49-F238E27FC236}">
                <a16:creationId xmlns:a16="http://schemas.microsoft.com/office/drawing/2014/main" id="{0FEC9420-8913-5EDB-707A-3A2252D098E8}"/>
              </a:ext>
            </a:extLst>
          </p:cNvPr>
          <p:cNvSpPr txBox="1"/>
          <p:nvPr/>
        </p:nvSpPr>
        <p:spPr>
          <a:xfrm>
            <a:off x="903838" y="2009872"/>
            <a:ext cx="10384324" cy="830997"/>
          </a:xfrm>
          <a:prstGeom prst="rect">
            <a:avLst/>
          </a:prstGeom>
          <a:noFill/>
        </p:spPr>
        <p:txBody>
          <a:bodyPr wrap="square" rtlCol="0">
            <a:spAutoFit/>
          </a:bodyPr>
          <a:lstStyle/>
          <a:p>
            <a:r>
              <a:rPr kumimoji="1" lang="en-US" altLang="ja-JP"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注意事項</a:t>
            </a:r>
            <a:r>
              <a:rPr kumimoji="1" lang="en-US" altLang="ja-JP" sz="1200" dirty="0">
                <a:solidFill>
                  <a:srgbClr val="FF0000"/>
                </a:solidFill>
                <a:latin typeface="メイリオ" panose="020B0604030504040204" pitchFamily="50" charset="-128"/>
                <a:ea typeface="メイリオ" panose="020B0604030504040204" pitchFamily="50" charset="-128"/>
              </a:rPr>
              <a:t>】</a:t>
            </a:r>
          </a:p>
          <a:p>
            <a:pPr marL="285750" indent="-285750">
              <a:buFont typeface="Wingdings" panose="05000000000000000000" pitchFamily="2" charset="2"/>
              <a:buChar char="n"/>
            </a:pPr>
            <a:r>
              <a:rPr kumimoji="1" lang="ja-JP" altLang="en-US" sz="1200" dirty="0">
                <a:solidFill>
                  <a:srgbClr val="FF0000"/>
                </a:solidFill>
                <a:latin typeface="メイリオ" panose="020B0604030504040204" pitchFamily="50" charset="-128"/>
                <a:ea typeface="メイリオ" panose="020B0604030504040204" pitchFamily="50" charset="-128"/>
              </a:rPr>
              <a:t>本事業は国内のエネルギー起源</a:t>
            </a:r>
            <a:r>
              <a:rPr kumimoji="1" lang="en-US" altLang="ja-JP" sz="1200" dirty="0">
                <a:solidFill>
                  <a:srgbClr val="FF0000"/>
                </a:solidFill>
                <a:latin typeface="メイリオ" panose="020B0604030504040204" pitchFamily="50" charset="-128"/>
                <a:ea typeface="メイリオ" panose="020B0604030504040204" pitchFamily="50" charset="-128"/>
              </a:rPr>
              <a:t>CO2</a:t>
            </a:r>
            <a:r>
              <a:rPr kumimoji="1" lang="ja-JP" altLang="en-US" sz="1200" dirty="0">
                <a:solidFill>
                  <a:srgbClr val="FF0000"/>
                </a:solidFill>
                <a:latin typeface="メイリオ" panose="020B0604030504040204" pitchFamily="50" charset="-128"/>
                <a:ea typeface="メイリオ" panose="020B0604030504040204" pitchFamily="50" charset="-128"/>
              </a:rPr>
              <a:t>（化石燃料由来の</a:t>
            </a:r>
            <a:r>
              <a:rPr kumimoji="1" lang="en-US" altLang="ja-JP" sz="1200" dirty="0">
                <a:solidFill>
                  <a:srgbClr val="FF0000"/>
                </a:solidFill>
                <a:latin typeface="メイリオ" panose="020B0604030504040204" pitchFamily="50" charset="-128"/>
                <a:ea typeface="メイリオ" panose="020B0604030504040204" pitchFamily="50" charset="-128"/>
              </a:rPr>
              <a:t>CO2</a:t>
            </a:r>
            <a:r>
              <a:rPr kumimoji="1" lang="ja-JP" altLang="en-US" sz="1200" dirty="0">
                <a:solidFill>
                  <a:srgbClr val="FF0000"/>
                </a:solidFill>
                <a:latin typeface="メイリオ" panose="020B0604030504040204" pitchFamily="50" charset="-128"/>
                <a:ea typeface="メイリオ" panose="020B0604030504040204" pitchFamily="50" charset="-128"/>
              </a:rPr>
              <a:t>）排出量の削減に貢献する事業が対象となります。本申請においても事業が実現した際の</a:t>
            </a:r>
            <a:r>
              <a:rPr kumimoji="1" lang="en-US" altLang="ja-JP" sz="1200" dirty="0">
                <a:solidFill>
                  <a:srgbClr val="FF0000"/>
                </a:solidFill>
                <a:latin typeface="メイリオ" panose="020B0604030504040204" pitchFamily="50" charset="-128"/>
                <a:ea typeface="メイリオ" panose="020B0604030504040204" pitchFamily="50" charset="-128"/>
              </a:rPr>
              <a:t>CO2</a:t>
            </a:r>
            <a:r>
              <a:rPr kumimoji="1" lang="ja-JP" altLang="en-US" sz="1200" dirty="0">
                <a:solidFill>
                  <a:srgbClr val="FF0000"/>
                </a:solidFill>
                <a:latin typeface="メイリオ" panose="020B0604030504040204" pitchFamily="50" charset="-128"/>
                <a:ea typeface="メイリオ" panose="020B0604030504040204" pitchFamily="50" charset="-128"/>
              </a:rPr>
              <a:t>削減効果について記載いただく必要が</a:t>
            </a:r>
            <a:r>
              <a:rPr lang="ja-JP" altLang="en-US" sz="1200" dirty="0">
                <a:solidFill>
                  <a:srgbClr val="FF0000"/>
                </a:solidFill>
                <a:latin typeface="メイリオ" panose="020B0604030504040204" pitchFamily="50" charset="-128"/>
                <a:ea typeface="メイリオ" panose="020B0604030504040204" pitchFamily="50" charset="-128"/>
              </a:rPr>
              <a:t>ござい</a:t>
            </a:r>
            <a:r>
              <a:rPr kumimoji="1" lang="ja-JP" altLang="en-US" sz="1200" dirty="0">
                <a:solidFill>
                  <a:srgbClr val="FF0000"/>
                </a:solidFill>
                <a:latin typeface="メイリオ" panose="020B0604030504040204" pitchFamily="50" charset="-128"/>
                <a:ea typeface="メイリオ" panose="020B0604030504040204" pitchFamily="50" charset="-128"/>
              </a:rPr>
              <a:t>ます（</a:t>
            </a:r>
            <a:r>
              <a:rPr kumimoji="1" lang="en-US" altLang="ja-JP" sz="1200" dirty="0">
                <a:solidFill>
                  <a:srgbClr val="FF0000"/>
                </a:solidFill>
                <a:latin typeface="メイリオ" panose="020B0604030504040204" pitchFamily="50" charset="-128"/>
                <a:ea typeface="メイリオ" panose="020B0604030504040204" pitchFamily="50" charset="-128"/>
              </a:rPr>
              <a:t>1-2-6</a:t>
            </a:r>
            <a:r>
              <a:rPr kumimoji="1" lang="ja-JP" altLang="en-US" sz="1200" dirty="0">
                <a:solidFill>
                  <a:srgbClr val="FF0000"/>
                </a:solidFill>
                <a:latin typeface="メイリオ" panose="020B0604030504040204" pitchFamily="50" charset="-128"/>
                <a:ea typeface="メイリオ" panose="020B0604030504040204" pitchFamily="50" charset="-128"/>
              </a:rPr>
              <a:t>参照） 。</a:t>
            </a:r>
            <a:endParaRPr lang="en-US" altLang="ja-JP" sz="1200" dirty="0">
              <a:solidFill>
                <a:srgbClr val="FF0000"/>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n"/>
            </a:pPr>
            <a:r>
              <a:rPr kumimoji="1" lang="ja-JP" altLang="en-US" sz="1200" dirty="0">
                <a:solidFill>
                  <a:srgbClr val="FF0000"/>
                </a:solidFill>
                <a:latin typeface="メイリオ" panose="020B0604030504040204" pitchFamily="50" charset="-128"/>
                <a:ea typeface="メイリオ" panose="020B0604030504040204" pitchFamily="50" charset="-128"/>
              </a:rPr>
              <a:t>審査基準は公募要領に記載のとおりです。</a:t>
            </a:r>
            <a:endParaRPr kumimoji="1" lang="en-US" altLang="ja-JP" sz="12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58011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4E99140F-D3D0-80CA-7685-AA5028F898CA}"/>
              </a:ext>
            </a:extLst>
          </p:cNvPr>
          <p:cNvSpPr/>
          <p:nvPr/>
        </p:nvSpPr>
        <p:spPr>
          <a:xfrm>
            <a:off x="943432" y="892511"/>
            <a:ext cx="10507350" cy="135538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a:t>
            </a:r>
            <a:r>
              <a:rPr kumimoji="1" lang="ja-JP" altLang="en-US" sz="1600" dirty="0">
                <a:solidFill>
                  <a:schemeClr val="tx1"/>
                </a:solidFill>
                <a:latin typeface="メイリオ" panose="020B0604030504040204" pitchFamily="50" charset="-128"/>
                <a:ea typeface="メイリオ" panose="020B0604030504040204" pitchFamily="50" charset="-128"/>
              </a:rPr>
              <a:t>事業概要</a:t>
            </a:r>
            <a:r>
              <a:rPr kumimoji="1" lang="en-US" altLang="ja-JP" sz="1600" dirty="0">
                <a:solidFill>
                  <a:schemeClr val="tx1"/>
                </a:solidFill>
                <a:latin typeface="メイリオ" panose="020B0604030504040204" pitchFamily="50" charset="-128"/>
                <a:ea typeface="メイリオ" panose="020B0604030504040204" pitchFamily="50" charset="-128"/>
              </a:rPr>
              <a:t>】</a:t>
            </a:r>
          </a:p>
          <a:p>
            <a:r>
              <a:rPr kumimoji="1" lang="ja-JP" altLang="en-US" sz="1600" dirty="0">
                <a:solidFill>
                  <a:srgbClr val="FF0000"/>
                </a:solidFill>
                <a:latin typeface="メイリオ" panose="020B0604030504040204" pitchFamily="50" charset="-128"/>
                <a:ea typeface="メイリオ" panose="020B0604030504040204" pitchFamily="50" charset="-128"/>
              </a:rPr>
              <a:t>本事業の概要を２００文字程度でわかりやすく記載してください。～～～～～～～～～～～～～～～～～～～～～～～～～～～～～～～～～～～～～～～～～～～～～～～～～～～～～～～～～～～～～～～～～～～～～～～～～～～～～～～～～～～～～～～～～～～～～～～～～～～～～～～～～～～～～～～～～～～～～～～～～～～～～～～～～～～～</a:t>
            </a:r>
          </a:p>
        </p:txBody>
      </p:sp>
      <p:sp>
        <p:nvSpPr>
          <p:cNvPr id="5" name="正方形/長方形 4">
            <a:extLst>
              <a:ext uri="{FF2B5EF4-FFF2-40B4-BE49-F238E27FC236}">
                <a16:creationId xmlns:a16="http://schemas.microsoft.com/office/drawing/2014/main" id="{AAAD3E4D-89EC-A5FF-9732-8733340DC544}"/>
              </a:ext>
            </a:extLst>
          </p:cNvPr>
          <p:cNvSpPr/>
          <p:nvPr/>
        </p:nvSpPr>
        <p:spPr>
          <a:xfrm>
            <a:off x="943432" y="2378411"/>
            <a:ext cx="10507350" cy="358707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t"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a:t>
            </a:r>
            <a:r>
              <a:rPr kumimoji="1" lang="ja-JP" altLang="en-US" sz="1600" dirty="0">
                <a:solidFill>
                  <a:schemeClr val="tx1"/>
                </a:solidFill>
                <a:latin typeface="メイリオ" panose="020B0604030504040204" pitchFamily="50" charset="-128"/>
                <a:ea typeface="メイリオ" panose="020B0604030504040204" pitchFamily="50" charset="-128"/>
              </a:rPr>
              <a:t>実施内容及びその目標</a:t>
            </a:r>
            <a:r>
              <a:rPr kumimoji="1" lang="en-US" altLang="ja-JP" sz="1600" dirty="0">
                <a:solidFill>
                  <a:schemeClr val="tx1"/>
                </a:solidFill>
                <a:latin typeface="メイリオ" panose="020B0604030504040204" pitchFamily="50" charset="-128"/>
                <a:ea typeface="メイリオ" panose="020B0604030504040204" pitchFamily="50" charset="-128"/>
              </a:rPr>
              <a:t>】</a:t>
            </a:r>
          </a:p>
          <a:p>
            <a:r>
              <a:rPr kumimoji="1" lang="ja-JP" altLang="en-US" sz="1600" dirty="0">
                <a:solidFill>
                  <a:srgbClr val="FF0000"/>
                </a:solidFill>
                <a:latin typeface="メイリオ" panose="020B0604030504040204" pitchFamily="50" charset="-128"/>
                <a:ea typeface="メイリオ" panose="020B0604030504040204" pitchFamily="50" charset="-128"/>
              </a:rPr>
              <a:t>本事業で実施する研究開発・</a:t>
            </a:r>
            <a:r>
              <a:rPr kumimoji="1" lang="en-US" altLang="ja-JP" sz="1600" dirty="0">
                <a:solidFill>
                  <a:srgbClr val="FF0000"/>
                </a:solidFill>
                <a:latin typeface="メイリオ" panose="020B0604030504040204" pitchFamily="50" charset="-128"/>
                <a:ea typeface="メイリオ" panose="020B0604030504040204" pitchFamily="50" charset="-128"/>
              </a:rPr>
              <a:t>FS</a:t>
            </a:r>
            <a:r>
              <a:rPr kumimoji="1" lang="ja-JP" altLang="en-US" sz="1600" dirty="0">
                <a:solidFill>
                  <a:srgbClr val="FF0000"/>
                </a:solidFill>
                <a:latin typeface="メイリオ" panose="020B0604030504040204" pitchFamily="50" charset="-128"/>
                <a:ea typeface="メイリオ" panose="020B0604030504040204" pitchFamily="50" charset="-128"/>
              </a:rPr>
              <a:t>についての実施内容及びその目標を記載してください。</a:t>
            </a:r>
            <a:endParaRPr kumimoji="1" lang="en-US" altLang="ja-JP" sz="1600" dirty="0">
              <a:solidFill>
                <a:srgbClr val="FF0000"/>
              </a:solidFill>
              <a:latin typeface="メイリオ" panose="020B0604030504040204" pitchFamily="50" charset="-128"/>
              <a:ea typeface="メイリオ" panose="020B0604030504040204" pitchFamily="50" charset="-128"/>
            </a:endParaRPr>
          </a:p>
          <a:p>
            <a:r>
              <a:rPr kumimoji="1" lang="ja-JP" altLang="en-US" sz="1600" dirty="0">
                <a:solidFill>
                  <a:srgbClr val="FF0000"/>
                </a:solidFill>
                <a:latin typeface="メイリオ" panose="020B0604030504040204" pitchFamily="50" charset="-128"/>
                <a:ea typeface="メイリオ" panose="020B0604030504040204" pitchFamily="50" charset="-128"/>
              </a:rPr>
              <a:t>～～～～～～～～～～～～～～～～～～～～～～～～～～～～～～～～～～～～～～～～～～～～～～～～～～～～～～～～～～～～～～～～～～～～～～～～～～～～～～～～～～～～～～～～～～～～～～～～～～～～～～～～～～～～～～～～～～～～～～～～～～～～～～～～～～～～</a:t>
            </a:r>
          </a:p>
        </p:txBody>
      </p:sp>
      <p:sp>
        <p:nvSpPr>
          <p:cNvPr id="2" name="コンテンツ プレースホルダー 2">
            <a:extLst>
              <a:ext uri="{FF2B5EF4-FFF2-40B4-BE49-F238E27FC236}">
                <a16:creationId xmlns:a16="http://schemas.microsoft.com/office/drawing/2014/main" id="{DB1DECC5-FD75-462D-361A-6F4021B63FCD}"/>
              </a:ext>
            </a:extLst>
          </p:cNvPr>
          <p:cNvSpPr txBox="1">
            <a:spLocks/>
          </p:cNvSpPr>
          <p:nvPr/>
        </p:nvSpPr>
        <p:spPr>
          <a:xfrm>
            <a:off x="943432" y="332340"/>
            <a:ext cx="7781925" cy="42965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t>事業概要：</a:t>
            </a:r>
            <a:r>
              <a:rPr lang="ja-JP" altLang="en-US" dirty="0">
                <a:solidFill>
                  <a:srgbClr val="FF0000"/>
                </a:solidFill>
              </a:rPr>
              <a:t>事業の内容を１枚に記載してください。</a:t>
            </a:r>
          </a:p>
        </p:txBody>
      </p:sp>
      <p:sp>
        <p:nvSpPr>
          <p:cNvPr id="6" name="テキスト ボックス 5">
            <a:extLst>
              <a:ext uri="{FF2B5EF4-FFF2-40B4-BE49-F238E27FC236}">
                <a16:creationId xmlns:a16="http://schemas.microsoft.com/office/drawing/2014/main" id="{09715B71-D451-E98A-CFE3-AD6FC162BB54}"/>
              </a:ext>
            </a:extLst>
          </p:cNvPr>
          <p:cNvSpPr txBox="1"/>
          <p:nvPr/>
        </p:nvSpPr>
        <p:spPr>
          <a:xfrm>
            <a:off x="847724" y="5965489"/>
            <a:ext cx="10603057" cy="246221"/>
          </a:xfrm>
          <a:prstGeom prst="rect">
            <a:avLst/>
          </a:prstGeom>
          <a:noFill/>
        </p:spPr>
        <p:txBody>
          <a:bodyPr wrap="square">
            <a:spAutoFit/>
          </a:bodyPr>
          <a:lstStyle/>
          <a:p>
            <a:r>
              <a:rPr lang="en-US" altLang="ja-JP" sz="1000" dirty="0"/>
              <a:t>※</a:t>
            </a:r>
            <a:r>
              <a:rPr lang="ja-JP" altLang="en-US" sz="1000" dirty="0"/>
              <a:t>「事業」については、今回の補助事業（補助金の対象となる事業）の内容ではなく、当該補助事業成果を活用して実現を目指す事業全体について記載をお願いします。</a:t>
            </a:r>
          </a:p>
        </p:txBody>
      </p:sp>
    </p:spTree>
    <p:extLst>
      <p:ext uri="{BB962C8B-B14F-4D97-AF65-F5344CB8AC3E}">
        <p14:creationId xmlns:p14="http://schemas.microsoft.com/office/powerpoint/2010/main" val="2048379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254A751-AC20-FABC-B468-DC64F187814B}"/>
              </a:ext>
            </a:extLst>
          </p:cNvPr>
          <p:cNvSpPr>
            <a:spLocks noGrp="1"/>
          </p:cNvSpPr>
          <p:nvPr>
            <p:ph idx="1"/>
          </p:nvPr>
        </p:nvSpPr>
        <p:spPr>
          <a:xfrm>
            <a:off x="529728" y="352541"/>
            <a:ext cx="10515600" cy="429658"/>
          </a:xfrm>
        </p:spPr>
        <p:txBody>
          <a:bodyPr>
            <a:normAutofit fontScale="92500" lnSpcReduction="10000"/>
          </a:bodyPr>
          <a:lstStyle/>
          <a:p>
            <a:pPr marL="0" indent="0">
              <a:buNone/>
            </a:pPr>
            <a:r>
              <a:rPr kumimoji="1" lang="ja-JP" altLang="en-US" dirty="0"/>
              <a:t>事業概要図：</a:t>
            </a:r>
            <a:r>
              <a:rPr kumimoji="1" lang="ja-JP" altLang="en-US" dirty="0">
                <a:solidFill>
                  <a:srgbClr val="FF0000"/>
                </a:solidFill>
              </a:rPr>
              <a:t>事業の内容を１枚にまとめた図を記載してください。</a:t>
            </a:r>
          </a:p>
        </p:txBody>
      </p:sp>
      <p:sp>
        <p:nvSpPr>
          <p:cNvPr id="6" name="正方形/長方形 5">
            <a:extLst>
              <a:ext uri="{FF2B5EF4-FFF2-40B4-BE49-F238E27FC236}">
                <a16:creationId xmlns:a16="http://schemas.microsoft.com/office/drawing/2014/main" id="{AB05BE52-402B-DFDF-C980-22E497D55C91}"/>
              </a:ext>
            </a:extLst>
          </p:cNvPr>
          <p:cNvSpPr/>
          <p:nvPr/>
        </p:nvSpPr>
        <p:spPr>
          <a:xfrm>
            <a:off x="914400" y="1233889"/>
            <a:ext cx="10130928" cy="49906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t>事業概要図</a:t>
            </a:r>
          </a:p>
        </p:txBody>
      </p:sp>
      <p:sp>
        <p:nvSpPr>
          <p:cNvPr id="2" name="テキスト ボックス 1">
            <a:extLst>
              <a:ext uri="{FF2B5EF4-FFF2-40B4-BE49-F238E27FC236}">
                <a16:creationId xmlns:a16="http://schemas.microsoft.com/office/drawing/2014/main" id="{B2F013B6-1081-B7CC-5064-7254214E565C}"/>
              </a:ext>
            </a:extLst>
          </p:cNvPr>
          <p:cNvSpPr txBox="1"/>
          <p:nvPr/>
        </p:nvSpPr>
        <p:spPr>
          <a:xfrm>
            <a:off x="794471" y="6224530"/>
            <a:ext cx="10603057" cy="246221"/>
          </a:xfrm>
          <a:prstGeom prst="rect">
            <a:avLst/>
          </a:prstGeom>
          <a:noFill/>
        </p:spPr>
        <p:txBody>
          <a:bodyPr wrap="square">
            <a:spAutoFit/>
          </a:bodyPr>
          <a:lstStyle/>
          <a:p>
            <a:r>
              <a:rPr lang="en-US" altLang="ja-JP" sz="1000" dirty="0"/>
              <a:t>※</a:t>
            </a:r>
            <a:r>
              <a:rPr lang="ja-JP" altLang="en-US" sz="1000" dirty="0"/>
              <a:t>「事業」については、今回の補助事業（補助金の対象となる事業）の内容ではなく、当該補助事業成果を活用して実現を目指す事業全体について記載をお願いします。</a:t>
            </a:r>
          </a:p>
        </p:txBody>
      </p:sp>
    </p:spTree>
    <p:extLst>
      <p:ext uri="{BB962C8B-B14F-4D97-AF65-F5344CB8AC3E}">
        <p14:creationId xmlns:p14="http://schemas.microsoft.com/office/powerpoint/2010/main" val="4005675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Autofit/>
          </a:bodyPr>
          <a:lstStyle/>
          <a:p>
            <a:pPr marL="0" indent="0">
              <a:lnSpc>
                <a:spcPct val="100000"/>
              </a:lnSpc>
              <a:spcBef>
                <a:spcPct val="0"/>
              </a:spcBef>
              <a:buNone/>
              <a:defRPr/>
            </a:pPr>
            <a:r>
              <a:rPr lang="ja-JP" altLang="en-US" sz="1600" u="sng" dirty="0">
                <a:solidFill>
                  <a:srgbClr val="FF0000"/>
                </a:solidFill>
                <a:latin typeface="メイリオ" panose="020B0604030504040204" pitchFamily="50" charset="-128"/>
                <a:ea typeface="メイリオ" panose="020B0604030504040204" pitchFamily="50" charset="-128"/>
              </a:rPr>
              <a:t>下記の内容について必ず記載してください。</a:t>
            </a:r>
            <a:endParaRPr lang="en-US" altLang="ja-JP" sz="1600" u="sng"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None/>
              <a:defRPr/>
            </a:pPr>
            <a:r>
              <a:rPr lang="en-US" altLang="ja-JP" sz="1600" u="sng" dirty="0">
                <a:solidFill>
                  <a:srgbClr val="FF0000"/>
                </a:solidFill>
                <a:latin typeface="メイリオ" panose="020B0604030504040204" pitchFamily="50" charset="-128"/>
                <a:ea typeface="メイリオ" panose="020B0604030504040204" pitchFamily="50" charset="-128"/>
              </a:rPr>
              <a:t>1 </a:t>
            </a:r>
            <a:r>
              <a:rPr lang="ja-JP" altLang="en-US" sz="1600" u="sng" dirty="0">
                <a:solidFill>
                  <a:srgbClr val="FF0000"/>
                </a:solidFill>
                <a:latin typeface="メイリオ" panose="020B0604030504040204" pitchFamily="50" charset="-128"/>
                <a:ea typeface="メイリオ" panose="020B0604030504040204" pitchFamily="50" charset="-128"/>
              </a:rPr>
              <a:t>「事業プロジェクト」については、今回の補助事業（補助金の対象となる事業）の内容ではなく、当該補助事業成果を活用して実現を目指す事業全体について記載をお願いします。</a:t>
            </a:r>
            <a:endParaRPr lang="en-US" altLang="ja-JP" sz="1600" u="sng"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None/>
              <a:defRPr/>
            </a:pPr>
            <a:r>
              <a:rPr lang="en-US" altLang="ja-JP" sz="1600" u="sng" dirty="0">
                <a:solidFill>
                  <a:srgbClr val="FF0000"/>
                </a:solidFill>
                <a:latin typeface="メイリオ" panose="020B0604030504040204" pitchFamily="50" charset="-128"/>
                <a:ea typeface="メイリオ" panose="020B0604030504040204" pitchFamily="50" charset="-128"/>
              </a:rPr>
              <a:t>2</a:t>
            </a:r>
            <a:r>
              <a:rPr lang="ja-JP" altLang="en-US" sz="1600" u="sng" dirty="0">
                <a:solidFill>
                  <a:srgbClr val="FF0000"/>
                </a:solidFill>
                <a:latin typeface="メイリオ" panose="020B0604030504040204" pitchFamily="50" charset="-128"/>
                <a:ea typeface="メイリオ" panose="020B0604030504040204" pitchFamily="50" charset="-128"/>
              </a:rPr>
              <a:t> 「補助事業」については、今回の補助事業で実施する内容のみを記載してください。こちらに記載した内容が実際に実施されているかを事業報告の際に確認します。</a:t>
            </a:r>
            <a:endParaRPr lang="en-US" altLang="ja-JP" sz="1600" u="sng"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 </a:t>
            </a:r>
            <a:r>
              <a:rPr lang="ja-JP" altLang="en-US" sz="1600" dirty="0">
                <a:latin typeface="メイリオ" panose="020B0604030504040204" pitchFamily="50" charset="-128"/>
                <a:ea typeface="メイリオ" panose="020B0604030504040204" pitchFamily="50" charset="-128"/>
              </a:rPr>
              <a:t>事業プロジェクトについて</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1-1 </a:t>
            </a:r>
            <a:r>
              <a:rPr lang="ja-JP" altLang="en-US" sz="1600" dirty="0">
                <a:latin typeface="メイリオ" panose="020B0604030504040204" pitchFamily="50" charset="-128"/>
                <a:ea typeface="メイリオ" panose="020B0604030504040204" pitchFamily="50" charset="-128"/>
              </a:rPr>
              <a:t>事業プロジェクトの背景・目的</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本事業プロジェクトの背景や目的について、 国内及び海外の動向や開発内容の理念・骨子、その意義（新規性・実用性・発展性）等を踏まえ、平易な表現で分かりやすく記載してください。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 </a:t>
            </a:r>
            <a:r>
              <a:rPr lang="ja-JP" altLang="en-US" sz="1600" dirty="0">
                <a:latin typeface="メイリオ" panose="020B0604030504040204" pitchFamily="50" charset="-128"/>
                <a:ea typeface="メイリオ" panose="020B0604030504040204" pitchFamily="50" charset="-128"/>
              </a:rPr>
              <a:t>事業プロジェクトの概要</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1-2-1 </a:t>
            </a:r>
            <a:r>
              <a:rPr lang="ja-JP" altLang="en-US" sz="1600" dirty="0">
                <a:latin typeface="メイリオ" panose="020B0604030504040204" pitchFamily="50" charset="-128"/>
                <a:ea typeface="メイリオ" panose="020B0604030504040204" pitchFamily="50" charset="-128"/>
              </a:rPr>
              <a:t>フェーズ１（</a:t>
            </a:r>
            <a:r>
              <a:rPr lang="en-US" altLang="ja-JP" sz="1600" dirty="0">
                <a:latin typeface="メイリオ" panose="020B0604030504040204" pitchFamily="50" charset="-128"/>
                <a:ea typeface="メイリオ" panose="020B0604030504040204" pitchFamily="50" charset="-128"/>
              </a:rPr>
              <a:t>POC</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FS</a:t>
            </a:r>
            <a:r>
              <a:rPr lang="ja-JP" altLang="en-US" sz="1600" dirty="0">
                <a:latin typeface="メイリオ" panose="020B0604030504040204" pitchFamily="50" charset="-128"/>
                <a:ea typeface="メイリオ" panose="020B0604030504040204" pitchFamily="50" charset="-128"/>
              </a:rPr>
              <a:t>）支援事業における技術シーズ</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本事業プロジェクトの核となる技術シーズの概要について記載してください。特許等があれば合わせて記載してください。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1-2-2 </a:t>
            </a:r>
            <a:r>
              <a:rPr lang="ja-JP" altLang="en-US" sz="1600" dirty="0">
                <a:latin typeface="メイリオ" panose="020B0604030504040204" pitchFamily="50" charset="-128"/>
                <a:ea typeface="メイリオ" panose="020B0604030504040204" pitchFamily="50" charset="-128"/>
              </a:rPr>
              <a:t>事業プロジェクトの内容</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本事業プロジェクトの内容について、下記の例を参考に記載してください。既に事業プロジェクト実施に向けた活動がある場合はその内容についても記載してください。</a:t>
            </a: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例（１）事業プロジェクトの内容</a:t>
            </a: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（２）現在の実施状況</a:t>
            </a: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（３）実現に向けた課題と解決の見通し</a:t>
            </a:r>
          </a:p>
          <a:p>
            <a:pPr marL="0" indent="0">
              <a:lnSpc>
                <a:spcPct val="100000"/>
              </a:lnSpc>
              <a:buNone/>
            </a:pP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11136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Autofit/>
          </a:bodyPr>
          <a:lstStyle/>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1-2-3 </a:t>
            </a:r>
            <a:r>
              <a:rPr lang="ja-JP" altLang="en-US" sz="1600" dirty="0">
                <a:latin typeface="メイリオ" panose="020B0604030504040204" pitchFamily="50" charset="-128"/>
                <a:ea typeface="メイリオ" panose="020B0604030504040204" pitchFamily="50" charset="-128"/>
              </a:rPr>
              <a:t>事業プロジェクトの新規性・革新性</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本事業プロジェクトの新規性や革新性について記載してください。類似の事業プロジェクトが既にある場合は、その比較も記載してください。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1-2-4 </a:t>
            </a:r>
            <a:r>
              <a:rPr lang="ja-JP" altLang="en-US" sz="1600" dirty="0">
                <a:latin typeface="メイリオ" panose="020B0604030504040204" pitchFamily="50" charset="-128"/>
                <a:ea typeface="メイリオ" panose="020B0604030504040204" pitchFamily="50" charset="-128"/>
              </a:rPr>
              <a:t>予想される市場規模及び市場優位性</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事業がターゲットとする市場に関して、予想される市場規模、また、その市場においてどのような優位性があるのかを記載してください。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1-2-5 </a:t>
            </a:r>
            <a:r>
              <a:rPr lang="ja-JP" altLang="en-US" sz="1600" dirty="0">
                <a:latin typeface="メイリオ" panose="020B0604030504040204" pitchFamily="50" charset="-128"/>
                <a:ea typeface="メイリオ" panose="020B0604030504040204" pitchFamily="50" charset="-128"/>
              </a:rPr>
              <a:t>市場投入までのスケジュール</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市場投入までのスケジュールを解決すべき事項とともに記載してください。また、今回の補助事業の位置付けがわかるようにしてください。チャート図等によりわかりやすいものとしてください。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1-2-6 </a:t>
            </a:r>
            <a:r>
              <a:rPr lang="ja-JP" altLang="en-US" sz="1600" dirty="0">
                <a:latin typeface="メイリオ" panose="020B0604030504040204" pitchFamily="50" charset="-128"/>
                <a:ea typeface="メイリオ" panose="020B0604030504040204" pitchFamily="50" charset="-128"/>
              </a:rPr>
              <a:t>事業プロジェクトが実現した際の</a:t>
            </a:r>
            <a:r>
              <a:rPr lang="en-US" altLang="ja-JP" sz="1600" dirty="0">
                <a:latin typeface="メイリオ" panose="020B0604030504040204" pitchFamily="50" charset="-128"/>
                <a:ea typeface="メイリオ" panose="020B0604030504040204" pitchFamily="50" charset="-128"/>
              </a:rPr>
              <a:t>CO2</a:t>
            </a:r>
            <a:r>
              <a:rPr lang="ja-JP" altLang="en-US" sz="1600" dirty="0">
                <a:latin typeface="メイリオ" panose="020B0604030504040204" pitchFamily="50" charset="-128"/>
                <a:ea typeface="メイリオ" panose="020B0604030504040204" pitchFamily="50" charset="-128"/>
              </a:rPr>
              <a:t>削減効果</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本事業プロジェクトが実現した場合と実現されない場合を比較し、実現した場合に期待される事業開始年度（</a:t>
            </a:r>
            <a:r>
              <a:rPr lang="en-US" altLang="ja-JP" sz="1600" dirty="0">
                <a:solidFill>
                  <a:srgbClr val="FF0000"/>
                </a:solidFill>
                <a:latin typeface="メイリオ" panose="020B0604030504040204" pitchFamily="50" charset="-128"/>
                <a:ea typeface="メイリオ" panose="020B0604030504040204" pitchFamily="50" charset="-128"/>
              </a:rPr>
              <a:t>20XX</a:t>
            </a:r>
            <a:r>
              <a:rPr lang="ja-JP" altLang="en-US" sz="1600" dirty="0">
                <a:solidFill>
                  <a:srgbClr val="FF0000"/>
                </a:solidFill>
                <a:latin typeface="メイリオ" panose="020B0604030504040204" pitchFamily="50" charset="-128"/>
                <a:ea typeface="メイリオ" panose="020B0604030504040204" pitchFamily="50" charset="-128"/>
              </a:rPr>
              <a:t>年度）、</a:t>
            </a:r>
            <a:r>
              <a:rPr lang="en-US" altLang="ja-JP" sz="1600" dirty="0">
                <a:solidFill>
                  <a:srgbClr val="FF0000"/>
                </a:solidFill>
                <a:latin typeface="メイリオ" panose="020B0604030504040204" pitchFamily="50" charset="-128"/>
                <a:ea typeface="メイリオ" panose="020B0604030504040204" pitchFamily="50" charset="-128"/>
              </a:rPr>
              <a:t>2030</a:t>
            </a:r>
            <a:r>
              <a:rPr lang="ja-JP" altLang="en-US" sz="1600" dirty="0">
                <a:solidFill>
                  <a:srgbClr val="FF0000"/>
                </a:solidFill>
                <a:latin typeface="メイリオ" panose="020B0604030504040204" pitchFamily="50" charset="-128"/>
                <a:ea typeface="メイリオ" panose="020B0604030504040204" pitchFamily="50" charset="-128"/>
              </a:rPr>
              <a:t>年度（必要に応じて</a:t>
            </a:r>
            <a:r>
              <a:rPr lang="en-US" altLang="ja-JP" sz="1600" dirty="0">
                <a:solidFill>
                  <a:srgbClr val="FF0000"/>
                </a:solidFill>
                <a:latin typeface="メイリオ" panose="020B0604030504040204" pitchFamily="50" charset="-128"/>
                <a:ea typeface="メイリオ" panose="020B0604030504040204" pitchFamily="50" charset="-128"/>
              </a:rPr>
              <a:t>2050</a:t>
            </a:r>
            <a:r>
              <a:rPr lang="ja-JP" altLang="en-US" sz="1600" dirty="0">
                <a:solidFill>
                  <a:srgbClr val="FF0000"/>
                </a:solidFill>
                <a:latin typeface="メイリオ" panose="020B0604030504040204" pitchFamily="50" charset="-128"/>
                <a:ea typeface="メイリオ" panose="020B0604030504040204" pitchFamily="50" charset="-128"/>
              </a:rPr>
              <a:t>年度）における</a:t>
            </a:r>
            <a:r>
              <a:rPr lang="en-US" altLang="ja-JP" sz="1600" dirty="0">
                <a:solidFill>
                  <a:srgbClr val="FF0000"/>
                </a:solidFill>
                <a:latin typeface="メイリオ" panose="020B0604030504040204" pitchFamily="50" charset="-128"/>
                <a:ea typeface="メイリオ" panose="020B0604030504040204" pitchFamily="50" charset="-128"/>
              </a:rPr>
              <a:t>CO2</a:t>
            </a:r>
            <a:r>
              <a:rPr lang="ja-JP" altLang="en-US" sz="1600" dirty="0">
                <a:solidFill>
                  <a:srgbClr val="FF0000"/>
                </a:solidFill>
                <a:latin typeface="メイリオ" panose="020B0604030504040204" pitchFamily="50" charset="-128"/>
                <a:ea typeface="メイリオ" panose="020B0604030504040204" pitchFamily="50" charset="-128"/>
              </a:rPr>
              <a:t>削減量（</a:t>
            </a:r>
            <a:r>
              <a:rPr lang="en-US" altLang="ja-JP" sz="1600" dirty="0">
                <a:solidFill>
                  <a:srgbClr val="FF0000"/>
                </a:solidFill>
                <a:latin typeface="メイリオ" panose="020B0604030504040204" pitchFamily="50" charset="-128"/>
                <a:ea typeface="メイリオ" panose="020B0604030504040204" pitchFamily="50" charset="-128"/>
              </a:rPr>
              <a:t>t-CO2/</a:t>
            </a:r>
            <a:r>
              <a:rPr lang="ja-JP" altLang="en-US" sz="1600" dirty="0">
                <a:solidFill>
                  <a:srgbClr val="FF0000"/>
                </a:solidFill>
                <a:latin typeface="メイリオ" panose="020B0604030504040204" pitchFamily="50" charset="-128"/>
                <a:ea typeface="メイリオ" panose="020B0604030504040204" pitchFamily="50" charset="-128"/>
              </a:rPr>
              <a:t>年）を計算根拠（仮定した普及率・性能等）とともに記載してください。また計算根拠に出典がある場合にはあわせて記載してください。</a:t>
            </a:r>
          </a:p>
          <a:p>
            <a:pPr marL="354013" indent="0" eaLnBrk="1" hangingPunct="1">
              <a:lnSpc>
                <a:spcPct val="100000"/>
              </a:lnSpc>
              <a:spcBef>
                <a:spcPct val="0"/>
              </a:spcBef>
              <a:buFontTx/>
              <a:buNone/>
              <a:defRPr/>
            </a:pPr>
            <a:endParaRPr lang="ja-JP" altLang="en-US" sz="1600" dirty="0">
              <a:solidFill>
                <a:srgbClr val="FF0000"/>
              </a:solidFill>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en-US" altLang="ja-JP" sz="1600" dirty="0">
                <a:solidFill>
                  <a:srgbClr val="FF0000"/>
                </a:solidFill>
                <a:latin typeface="メイリオ" panose="020B0604030504040204" pitchFamily="50" charset="-128"/>
                <a:ea typeface="メイリオ" panose="020B0604030504040204" pitchFamily="50" charset="-128"/>
              </a:rPr>
              <a:t>※CO2</a:t>
            </a:r>
            <a:r>
              <a:rPr lang="ja-JP" altLang="en-US" sz="1600" dirty="0">
                <a:solidFill>
                  <a:srgbClr val="FF0000"/>
                </a:solidFill>
                <a:latin typeface="メイリオ" panose="020B0604030504040204" pitchFamily="50" charset="-128"/>
                <a:ea typeface="メイリオ" panose="020B0604030504040204" pitchFamily="50" charset="-128"/>
              </a:rPr>
              <a:t>削減量の試算に当たっては、必要に応じて地球温暖化対策地方公共団体実行計画（区域施策）策定マニュアル（*１）、地球温暖化対策事業効果算定ガイドブック＜補助事業申請用＞（*２）等を参考にしてください。</a:t>
            </a: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*１</a:t>
            </a:r>
            <a:r>
              <a:rPr lang="en-US" altLang="ja-JP" sz="1600" dirty="0">
                <a:solidFill>
                  <a:srgbClr val="FF0000"/>
                </a:solidFill>
                <a:latin typeface="メイリオ" panose="020B0604030504040204" pitchFamily="50" charset="-128"/>
                <a:ea typeface="メイリオ" panose="020B0604030504040204" pitchFamily="50" charset="-128"/>
              </a:rPr>
              <a:t>; https://www.env.go.jp/policy/local_keikaku/data/manual_main_202404.pdf</a:t>
            </a: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a:t>
            </a:r>
            <a:r>
              <a:rPr lang="en-US" altLang="ja-JP" sz="1600" dirty="0">
                <a:solidFill>
                  <a:srgbClr val="FF0000"/>
                </a:solidFill>
                <a:latin typeface="メイリオ" panose="020B0604030504040204" pitchFamily="50" charset="-128"/>
                <a:ea typeface="メイリオ" panose="020B0604030504040204" pitchFamily="50" charset="-128"/>
              </a:rPr>
              <a:t>; https://www.env.go.jp/earth/ondanka/biz_local/gbhojo.html</a:t>
            </a:r>
          </a:p>
        </p:txBody>
      </p:sp>
    </p:spTree>
    <p:extLst>
      <p:ext uri="{BB962C8B-B14F-4D97-AF65-F5344CB8AC3E}">
        <p14:creationId xmlns:p14="http://schemas.microsoft.com/office/powerpoint/2010/main" val="1999404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rmAutofit/>
          </a:bodyPr>
          <a:lstStyle/>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 </a:t>
            </a:r>
            <a:r>
              <a:rPr lang="ja-JP" altLang="en-US" sz="1600" dirty="0">
                <a:latin typeface="メイリオ" panose="020B0604030504040204" pitchFamily="50" charset="-128"/>
                <a:ea typeface="メイリオ" panose="020B0604030504040204" pitchFamily="50" charset="-128"/>
              </a:rPr>
              <a:t>補助事業の内容</a:t>
            </a:r>
            <a:endParaRPr lang="en-US" altLang="ja-JP" sz="1600" dirty="0">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2-1 </a:t>
            </a:r>
            <a:r>
              <a:rPr lang="ja-JP" altLang="en-US" sz="1600" dirty="0">
                <a:latin typeface="メイリオ" panose="020B0604030504040204" pitchFamily="50" charset="-128"/>
                <a:ea typeface="メイリオ" panose="020B0604030504040204" pitchFamily="50" charset="-128"/>
              </a:rPr>
              <a:t>補助事業における目標（目標、目標を達成するための課題、課題の解決策）</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今回応募いただく補助事業の実施における目標、目標を達成するための課題、その課題の解決策等を記載してください。</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例（１）目標</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（２）目標を達成するための課題</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（３）課題の解決策</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2-2 POC</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FS</a:t>
            </a:r>
            <a:r>
              <a:rPr lang="ja-JP" altLang="en-US" sz="1600" dirty="0">
                <a:latin typeface="メイリオ" panose="020B0604030504040204" pitchFamily="50" charset="-128"/>
                <a:ea typeface="メイリオ" panose="020B0604030504040204" pitchFamily="50" charset="-128"/>
              </a:rPr>
              <a:t>の実施内容</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今回応募いただく補助事業の実施内容をわかりやすく記載してください。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2-3 </a:t>
            </a:r>
            <a:r>
              <a:rPr lang="ja-JP" altLang="en-US" sz="1600" dirty="0">
                <a:latin typeface="メイリオ" panose="020B0604030504040204" pitchFamily="50" charset="-128"/>
                <a:ea typeface="メイリオ" panose="020B0604030504040204" pitchFamily="50" charset="-128"/>
              </a:rPr>
              <a:t>実施スケジュール</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今回応募いただく補助事業の実施スケジュールを記載してください。２月末日までに必ず完了することができる実現可能性のあるスケジュールとしてください。下図の例を参照してください。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20000"/>
              </a:lnSpc>
              <a:buNone/>
            </a:pPr>
            <a:endParaRPr kumimoji="1" lang="ja-JP" altLang="en-US" sz="1600" dirty="0">
              <a:latin typeface="メイリオ" panose="020B0604030504040204" pitchFamily="50" charset="-128"/>
              <a:ea typeface="メイリオ" panose="020B0604030504040204" pitchFamily="50" charset="-128"/>
            </a:endParaRPr>
          </a:p>
        </p:txBody>
      </p:sp>
      <p:graphicFrame>
        <p:nvGraphicFramePr>
          <p:cNvPr id="2" name="表 1">
            <a:extLst>
              <a:ext uri="{FF2B5EF4-FFF2-40B4-BE49-F238E27FC236}">
                <a16:creationId xmlns:a16="http://schemas.microsoft.com/office/drawing/2014/main" id="{79942627-CBA6-4DA9-8E04-A7434F2D291D}"/>
              </a:ext>
            </a:extLst>
          </p:cNvPr>
          <p:cNvGraphicFramePr>
            <a:graphicFrameLocks noGrp="1"/>
          </p:cNvGraphicFramePr>
          <p:nvPr>
            <p:extLst>
              <p:ext uri="{D42A27DB-BD31-4B8C-83A1-F6EECF244321}">
                <p14:modId xmlns:p14="http://schemas.microsoft.com/office/powerpoint/2010/main" val="3854004169"/>
              </p:ext>
            </p:extLst>
          </p:nvPr>
        </p:nvGraphicFramePr>
        <p:xfrm>
          <a:off x="1671761" y="4693603"/>
          <a:ext cx="8128002" cy="148336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3550057631"/>
                    </a:ext>
                  </a:extLst>
                </a:gridCol>
                <a:gridCol w="1354667">
                  <a:extLst>
                    <a:ext uri="{9D8B030D-6E8A-4147-A177-3AD203B41FA5}">
                      <a16:colId xmlns:a16="http://schemas.microsoft.com/office/drawing/2014/main" val="4060151503"/>
                    </a:ext>
                  </a:extLst>
                </a:gridCol>
                <a:gridCol w="1354667">
                  <a:extLst>
                    <a:ext uri="{9D8B030D-6E8A-4147-A177-3AD203B41FA5}">
                      <a16:colId xmlns:a16="http://schemas.microsoft.com/office/drawing/2014/main" val="2630030596"/>
                    </a:ext>
                  </a:extLst>
                </a:gridCol>
                <a:gridCol w="1354667">
                  <a:extLst>
                    <a:ext uri="{9D8B030D-6E8A-4147-A177-3AD203B41FA5}">
                      <a16:colId xmlns:a16="http://schemas.microsoft.com/office/drawing/2014/main" val="177148312"/>
                    </a:ext>
                  </a:extLst>
                </a:gridCol>
                <a:gridCol w="1354667">
                  <a:extLst>
                    <a:ext uri="{9D8B030D-6E8A-4147-A177-3AD203B41FA5}">
                      <a16:colId xmlns:a16="http://schemas.microsoft.com/office/drawing/2014/main" val="2889631020"/>
                    </a:ext>
                  </a:extLst>
                </a:gridCol>
                <a:gridCol w="1354667">
                  <a:extLst>
                    <a:ext uri="{9D8B030D-6E8A-4147-A177-3AD203B41FA5}">
                      <a16:colId xmlns:a16="http://schemas.microsoft.com/office/drawing/2014/main" val="3359983150"/>
                    </a:ext>
                  </a:extLst>
                </a:gridCol>
              </a:tblGrid>
              <a:tr h="370840">
                <a:tc>
                  <a:txBody>
                    <a:bodyPr/>
                    <a:lstStyle/>
                    <a:p>
                      <a:endParaRPr kumimoji="1" lang="ja-JP" altLang="en-US" dirty="0"/>
                    </a:p>
                  </a:txBody>
                  <a:tcPr/>
                </a:tc>
                <a:tc>
                  <a:txBody>
                    <a:bodyPr/>
                    <a:lstStyle/>
                    <a:p>
                      <a:pPr algn="ct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extLst>
                  <a:ext uri="{0D108BD9-81ED-4DB2-BD59-A6C34878D82A}">
                    <a16:rowId xmlns:a16="http://schemas.microsoft.com/office/drawing/2014/main" val="512841442"/>
                  </a:ext>
                </a:extLst>
              </a:tr>
              <a:tr h="370840">
                <a:tc>
                  <a:txBody>
                    <a:bodyPr/>
                    <a:lstStyle/>
                    <a:p>
                      <a:r>
                        <a:rPr kumimoji="1" lang="ja-JP" altLang="en-US" dirty="0">
                          <a:solidFill>
                            <a:srgbClr val="FF0000"/>
                          </a:solidFill>
                        </a:rPr>
                        <a:t>項目</a:t>
                      </a:r>
                      <a:r>
                        <a:rPr kumimoji="1" lang="en-US" altLang="ja-JP" dirty="0">
                          <a:solidFill>
                            <a:srgbClr val="FF0000"/>
                          </a:solidFill>
                        </a:rPr>
                        <a:t>A</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014890352"/>
                  </a:ext>
                </a:extLst>
              </a:tr>
              <a:tr h="370840">
                <a:tc>
                  <a:txBody>
                    <a:bodyPr/>
                    <a:lstStyle/>
                    <a:p>
                      <a:r>
                        <a:rPr kumimoji="1" lang="ja-JP" altLang="en-US" dirty="0">
                          <a:solidFill>
                            <a:srgbClr val="FF0000"/>
                          </a:solidFill>
                        </a:rPr>
                        <a:t>項目</a:t>
                      </a:r>
                      <a:r>
                        <a:rPr kumimoji="1" lang="en-US" altLang="ja-JP" dirty="0">
                          <a:solidFill>
                            <a:srgbClr val="FF0000"/>
                          </a:solidFill>
                        </a:rPr>
                        <a:t>B</a:t>
                      </a:r>
                      <a:endParaRPr kumimoji="1" lang="ja-JP" altLang="en-US" dirty="0">
                        <a:solidFill>
                          <a:srgbClr val="FF0000"/>
                        </a:solidFill>
                      </a:endParaRP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236445309"/>
                  </a:ext>
                </a:extLst>
              </a:tr>
              <a:tr h="370840">
                <a:tc>
                  <a:txBody>
                    <a:bodyPr/>
                    <a:lstStyle/>
                    <a:p>
                      <a:r>
                        <a:rPr kumimoji="1" lang="ja-JP" altLang="en-US" dirty="0">
                          <a:solidFill>
                            <a:srgbClr val="FF0000"/>
                          </a:solidFill>
                        </a:rPr>
                        <a:t>項目</a:t>
                      </a:r>
                      <a:r>
                        <a:rPr kumimoji="1" lang="en-US" altLang="ja-JP" dirty="0">
                          <a:solidFill>
                            <a:srgbClr val="FF0000"/>
                          </a:solidFill>
                        </a:rPr>
                        <a:t>C</a:t>
                      </a:r>
                      <a:endParaRPr kumimoji="1" lang="ja-JP" altLang="en-US" dirty="0">
                        <a:solidFill>
                          <a:srgbClr val="FF0000"/>
                        </a:solidFill>
                      </a:endParaRPr>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581803919"/>
                  </a:ext>
                </a:extLst>
              </a:tr>
            </a:tbl>
          </a:graphicData>
        </a:graphic>
      </p:graphicFrame>
      <p:cxnSp>
        <p:nvCxnSpPr>
          <p:cNvPr id="5" name="直線矢印コネクタ 4">
            <a:extLst>
              <a:ext uri="{FF2B5EF4-FFF2-40B4-BE49-F238E27FC236}">
                <a16:creationId xmlns:a16="http://schemas.microsoft.com/office/drawing/2014/main" id="{F652BA94-3926-13F7-8504-755A11B0848D}"/>
              </a:ext>
            </a:extLst>
          </p:cNvPr>
          <p:cNvCxnSpPr/>
          <p:nvPr/>
        </p:nvCxnSpPr>
        <p:spPr>
          <a:xfrm>
            <a:off x="3031889" y="5261963"/>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6" name="直線矢印コネクタ 5">
            <a:extLst>
              <a:ext uri="{FF2B5EF4-FFF2-40B4-BE49-F238E27FC236}">
                <a16:creationId xmlns:a16="http://schemas.microsoft.com/office/drawing/2014/main" id="{5501328A-D98C-DF60-F53F-197744C90F22}"/>
              </a:ext>
            </a:extLst>
          </p:cNvPr>
          <p:cNvCxnSpPr/>
          <p:nvPr/>
        </p:nvCxnSpPr>
        <p:spPr>
          <a:xfrm>
            <a:off x="5735762" y="5261963"/>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7" name="直線矢印コネクタ 6">
            <a:extLst>
              <a:ext uri="{FF2B5EF4-FFF2-40B4-BE49-F238E27FC236}">
                <a16:creationId xmlns:a16="http://schemas.microsoft.com/office/drawing/2014/main" id="{43E72694-5936-F178-2ABF-9FDB5AA868EE}"/>
              </a:ext>
            </a:extLst>
          </p:cNvPr>
          <p:cNvCxnSpPr/>
          <p:nvPr/>
        </p:nvCxnSpPr>
        <p:spPr>
          <a:xfrm>
            <a:off x="4383825" y="5660169"/>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9" name="直線矢印コネクタ 8">
            <a:extLst>
              <a:ext uri="{FF2B5EF4-FFF2-40B4-BE49-F238E27FC236}">
                <a16:creationId xmlns:a16="http://schemas.microsoft.com/office/drawing/2014/main" id="{5B83C332-8FD3-27F9-D478-8A1FD148B27E}"/>
              </a:ext>
            </a:extLst>
          </p:cNvPr>
          <p:cNvCxnSpPr/>
          <p:nvPr/>
        </p:nvCxnSpPr>
        <p:spPr>
          <a:xfrm>
            <a:off x="7087698" y="5999382"/>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0" name="テキスト ボックス 9">
            <a:extLst>
              <a:ext uri="{FF2B5EF4-FFF2-40B4-BE49-F238E27FC236}">
                <a16:creationId xmlns:a16="http://schemas.microsoft.com/office/drawing/2014/main" id="{DCF7F1AB-ECC1-683D-83DA-336C95AC3B3A}"/>
              </a:ext>
            </a:extLst>
          </p:cNvPr>
          <p:cNvSpPr txBox="1"/>
          <p:nvPr/>
        </p:nvSpPr>
        <p:spPr>
          <a:xfrm>
            <a:off x="3113750" y="5248470"/>
            <a:ext cx="1620957" cy="307777"/>
          </a:xfrm>
          <a:prstGeom prst="rect">
            <a:avLst/>
          </a:prstGeom>
          <a:noFill/>
        </p:spPr>
        <p:txBody>
          <a:bodyPr wrap="none" rtlCol="0">
            <a:spAutoFit/>
          </a:bodyPr>
          <a:lstStyle/>
          <a:p>
            <a:r>
              <a:rPr kumimoji="1" lang="ja-JP" altLang="en-US" sz="1400" dirty="0">
                <a:solidFill>
                  <a:srgbClr val="FF0000"/>
                </a:solidFill>
              </a:rPr>
              <a:t>●●に関する検討</a:t>
            </a:r>
          </a:p>
        </p:txBody>
      </p:sp>
      <p:sp>
        <p:nvSpPr>
          <p:cNvPr id="11" name="テキスト ボックス 10">
            <a:extLst>
              <a:ext uri="{FF2B5EF4-FFF2-40B4-BE49-F238E27FC236}">
                <a16:creationId xmlns:a16="http://schemas.microsoft.com/office/drawing/2014/main" id="{30458176-23C4-56C0-6EA0-5D676B934E56}"/>
              </a:ext>
            </a:extLst>
          </p:cNvPr>
          <p:cNvSpPr txBox="1"/>
          <p:nvPr/>
        </p:nvSpPr>
        <p:spPr>
          <a:xfrm>
            <a:off x="5902438" y="5277681"/>
            <a:ext cx="1620957" cy="307777"/>
          </a:xfrm>
          <a:prstGeom prst="rect">
            <a:avLst/>
          </a:prstGeom>
          <a:noFill/>
        </p:spPr>
        <p:txBody>
          <a:bodyPr wrap="none" rtlCol="0">
            <a:spAutoFit/>
          </a:bodyPr>
          <a:lstStyle/>
          <a:p>
            <a:r>
              <a:rPr kumimoji="1" lang="ja-JP" altLang="en-US" sz="1400" dirty="0">
                <a:solidFill>
                  <a:srgbClr val="FF0000"/>
                </a:solidFill>
              </a:rPr>
              <a:t>●●に関する開発</a:t>
            </a:r>
          </a:p>
        </p:txBody>
      </p:sp>
      <p:sp>
        <p:nvSpPr>
          <p:cNvPr id="12" name="テキスト ボックス 11">
            <a:extLst>
              <a:ext uri="{FF2B5EF4-FFF2-40B4-BE49-F238E27FC236}">
                <a16:creationId xmlns:a16="http://schemas.microsoft.com/office/drawing/2014/main" id="{C8157876-B9BE-6153-B75A-DD64D1841FD9}"/>
              </a:ext>
            </a:extLst>
          </p:cNvPr>
          <p:cNvSpPr txBox="1"/>
          <p:nvPr/>
        </p:nvSpPr>
        <p:spPr>
          <a:xfrm>
            <a:off x="4745906" y="5638531"/>
            <a:ext cx="1620957" cy="307777"/>
          </a:xfrm>
          <a:prstGeom prst="rect">
            <a:avLst/>
          </a:prstGeom>
          <a:noFill/>
        </p:spPr>
        <p:txBody>
          <a:bodyPr wrap="none" rtlCol="0">
            <a:spAutoFit/>
          </a:bodyPr>
          <a:lstStyle/>
          <a:p>
            <a:r>
              <a:rPr kumimoji="1" lang="ja-JP" altLang="en-US" sz="1400" dirty="0">
                <a:solidFill>
                  <a:srgbClr val="FF0000"/>
                </a:solidFill>
              </a:rPr>
              <a:t>●●に関する開発</a:t>
            </a:r>
          </a:p>
        </p:txBody>
      </p:sp>
      <p:sp>
        <p:nvSpPr>
          <p:cNvPr id="13" name="テキスト ボックス 12">
            <a:extLst>
              <a:ext uri="{FF2B5EF4-FFF2-40B4-BE49-F238E27FC236}">
                <a16:creationId xmlns:a16="http://schemas.microsoft.com/office/drawing/2014/main" id="{E0500BFF-69E4-CF8C-1509-D12ECDC92A15}"/>
              </a:ext>
            </a:extLst>
          </p:cNvPr>
          <p:cNvSpPr txBox="1"/>
          <p:nvPr/>
        </p:nvSpPr>
        <p:spPr>
          <a:xfrm>
            <a:off x="7629155" y="5994465"/>
            <a:ext cx="1620957" cy="307777"/>
          </a:xfrm>
          <a:prstGeom prst="rect">
            <a:avLst/>
          </a:prstGeom>
          <a:noFill/>
        </p:spPr>
        <p:txBody>
          <a:bodyPr wrap="none" rtlCol="0">
            <a:spAutoFit/>
          </a:bodyPr>
          <a:lstStyle/>
          <a:p>
            <a:r>
              <a:rPr kumimoji="1" lang="ja-JP" altLang="en-US" sz="1400" dirty="0">
                <a:solidFill>
                  <a:srgbClr val="FF0000"/>
                </a:solidFill>
              </a:rPr>
              <a:t>●●に関する試験</a:t>
            </a:r>
          </a:p>
        </p:txBody>
      </p:sp>
    </p:spTree>
    <p:extLst>
      <p:ext uri="{BB962C8B-B14F-4D97-AF65-F5344CB8AC3E}">
        <p14:creationId xmlns:p14="http://schemas.microsoft.com/office/powerpoint/2010/main" val="408168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rmAutofit/>
          </a:bodyPr>
          <a:lstStyle/>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2-4 </a:t>
            </a:r>
            <a:r>
              <a:rPr lang="ja-JP" altLang="en-US" sz="1600" dirty="0">
                <a:latin typeface="メイリオ" panose="020B0604030504040204" pitchFamily="50" charset="-128"/>
                <a:ea typeface="メイリオ" panose="020B0604030504040204" pitchFamily="50" charset="-128"/>
              </a:rPr>
              <a:t>事業の実施方法及び体制</a:t>
            </a:r>
            <a:endParaRPr lang="en-US" altLang="ja-JP" sz="1600" dirty="0">
              <a:latin typeface="メイリオ" panose="020B0604030504040204" pitchFamily="50" charset="-128"/>
              <a:ea typeface="メイリオ" panose="020B0604030504040204" pitchFamily="50" charset="-128"/>
            </a:endParaRP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補助事業を実施するにあたり、必要な個々の機能を、誰が提供するのかを明確にするために、外部協力体制を含めた具体的な補助事業の実施体制を記載してください。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a:t>
            </a:r>
            <a:r>
              <a:rPr lang="ja-JP" altLang="en-US" sz="1600" dirty="0">
                <a:latin typeface="メイリオ" panose="020B0604030504040204" pitchFamily="50" charset="-128"/>
                <a:ea typeface="メイリオ" panose="020B0604030504040204" pitchFamily="50" charset="-128"/>
              </a:rPr>
              <a:t> 実績等</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3-1 </a:t>
            </a:r>
            <a:r>
              <a:rPr lang="ja-JP" altLang="en-US" sz="1600" dirty="0">
                <a:latin typeface="メイリオ" panose="020B0604030504040204" pitchFamily="50" charset="-128"/>
                <a:ea typeface="メイリオ" panose="020B0604030504040204" pitchFamily="50" charset="-128"/>
              </a:rPr>
              <a:t>実績</a:t>
            </a:r>
            <a:endParaRPr lang="en-US" altLang="ja-JP" sz="1600" dirty="0">
              <a:latin typeface="メイリオ" panose="020B0604030504040204" pitchFamily="50" charset="-128"/>
              <a:ea typeface="メイリオ" panose="020B0604030504040204" pitchFamily="50" charset="-128"/>
            </a:endParaRP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申請者における実績等について記載してください。（本補助事業との関連の有無も合わせて記載してください。業績の多い場合にはその他何件と記載してください。）</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●実績の例</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・製品化、販売実績</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・論文・口頭発表</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・著書</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・表彰</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・これまでに受けた研究開発費等とその成果</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・出資・融資</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など</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3-2 </a:t>
            </a:r>
            <a:r>
              <a:rPr lang="ja-JP" altLang="en-US" sz="1600" dirty="0">
                <a:latin typeface="メイリオ" panose="020B0604030504040204" pitchFamily="50" charset="-128"/>
                <a:ea typeface="メイリオ" panose="020B0604030504040204" pitchFamily="50" charset="-128"/>
              </a:rPr>
              <a:t>その他</a:t>
            </a:r>
            <a:endParaRPr lang="en-US" altLang="ja-JP" sz="1600" dirty="0">
              <a:latin typeface="メイリオ" panose="020B0604030504040204" pitchFamily="50" charset="-128"/>
              <a:ea typeface="メイリオ" panose="020B0604030504040204" pitchFamily="50" charset="-128"/>
            </a:endParaRPr>
          </a:p>
          <a:p>
            <a:pPr indent="134938"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その他、本申請に関連してアピール等がありましたら記載してください。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buNone/>
            </a:pP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090688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162</TotalTime>
  <Words>1890</Words>
  <Application>Microsoft Office PowerPoint</Application>
  <PresentationFormat>ワイド画面</PresentationFormat>
  <Paragraphs>97</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メイリオ</vt:lpstr>
      <vt:lpstr>游ゴシック</vt:lpstr>
      <vt:lpstr>游ゴシック Light</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井上 一般社団法人静岡県環境資源協会</dc:creator>
  <cp:lastModifiedBy>井上 一般社団法人静岡県環境資源協会</cp:lastModifiedBy>
  <cp:revision>24</cp:revision>
  <dcterms:created xsi:type="dcterms:W3CDTF">2024-04-05T09:12:22Z</dcterms:created>
  <dcterms:modified xsi:type="dcterms:W3CDTF">2024-08-23T02:15:47Z</dcterms:modified>
</cp:coreProperties>
</file>